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66" r:id="rId3"/>
    <p:sldId id="268" r:id="rId4"/>
    <p:sldId id="269" r:id="rId5"/>
    <p:sldId id="271" r:id="rId6"/>
    <p:sldId id="276" r:id="rId7"/>
    <p:sldId id="278" r:id="rId8"/>
    <p:sldId id="277" r:id="rId9"/>
    <p:sldId id="275" r:id="rId10"/>
  </p:sldIdLst>
  <p:sldSz cx="9144000" cy="6858000" type="screen4x3"/>
  <p:notesSz cx="6888163" cy="10018713"/>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ndardabschnitt" id="{D7AED317-2502-4E54-940D-3FB16D8B8060}">
          <p14:sldIdLst>
            <p14:sldId id="257"/>
            <p14:sldId id="266"/>
            <p14:sldId id="268"/>
            <p14:sldId id="269"/>
            <p14:sldId id="271"/>
            <p14:sldId id="276"/>
            <p14:sldId id="278"/>
            <p14:sldId id="277"/>
          </p14:sldIdLst>
        </p14:section>
        <p14:section name="Abschnitt ohne Titel" id="{32011C7F-1109-4F0A-8E61-EB8A6D2A9531}">
          <p14:sldIdLst>
            <p14:sldId id="275"/>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94637" autoAdjust="0"/>
  </p:normalViewPr>
  <p:slideViewPr>
    <p:cSldViewPr>
      <p:cViewPr varScale="1">
        <p:scale>
          <a:sx n="123" d="100"/>
          <a:sy n="123" d="100"/>
        </p:scale>
        <p:origin x="1254"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a:t>Titelmasterformat durch Klicken bearbeiten</a:t>
            </a:r>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4" name="Datumsplatzhalter 3"/>
          <p:cNvSpPr>
            <a:spLocks noGrp="1"/>
          </p:cNvSpPr>
          <p:nvPr>
            <p:ph type="dt" sz="half" idx="10"/>
          </p:nvPr>
        </p:nvSpPr>
        <p:spPr/>
        <p:txBody>
          <a:bodyPr/>
          <a:lstStyle/>
          <a:p>
            <a:fld id="{CB50ADB8-AEEC-4C6F-9923-83CA64C47C92}" type="datetimeFigureOut">
              <a:rPr lang="de-DE" smtClean="0"/>
              <a:t>27.04.2022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0518400-7E18-47E5-B6ED-AA7873264068}" type="slidenum">
              <a:rPr lang="de-DE" smtClean="0"/>
              <a:t>‹Nr.›</a:t>
            </a:fld>
            <a:endParaRPr lang="de-DE"/>
          </a:p>
        </p:txBody>
      </p:sp>
    </p:spTree>
    <p:extLst>
      <p:ext uri="{BB962C8B-B14F-4D97-AF65-F5344CB8AC3E}">
        <p14:creationId xmlns:p14="http://schemas.microsoft.com/office/powerpoint/2010/main" val="28886873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CB50ADB8-AEEC-4C6F-9923-83CA64C47C92}" type="datetimeFigureOut">
              <a:rPr lang="de-DE" smtClean="0"/>
              <a:t>27.04.2022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0518400-7E18-47E5-B6ED-AA7873264068}" type="slidenum">
              <a:rPr lang="de-DE" smtClean="0"/>
              <a:t>‹Nr.›</a:t>
            </a:fld>
            <a:endParaRPr lang="de-DE"/>
          </a:p>
        </p:txBody>
      </p:sp>
    </p:spTree>
    <p:extLst>
      <p:ext uri="{BB962C8B-B14F-4D97-AF65-F5344CB8AC3E}">
        <p14:creationId xmlns:p14="http://schemas.microsoft.com/office/powerpoint/2010/main" val="28224675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a:t>Titelmasterformat durch Klicken bearbeiten</a:t>
            </a:r>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CB50ADB8-AEEC-4C6F-9923-83CA64C47C92}" type="datetimeFigureOut">
              <a:rPr lang="de-DE" smtClean="0"/>
              <a:t>27.04.2022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0518400-7E18-47E5-B6ED-AA7873264068}" type="slidenum">
              <a:rPr lang="de-DE" smtClean="0"/>
              <a:t>‹Nr.›</a:t>
            </a:fld>
            <a:endParaRPr lang="de-DE"/>
          </a:p>
        </p:txBody>
      </p:sp>
    </p:spTree>
    <p:extLst>
      <p:ext uri="{BB962C8B-B14F-4D97-AF65-F5344CB8AC3E}">
        <p14:creationId xmlns:p14="http://schemas.microsoft.com/office/powerpoint/2010/main" val="13014304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Zwei Inhalte">
    <p:spTree>
      <p:nvGrpSpPr>
        <p:cNvPr id="1" name=""/>
        <p:cNvGrpSpPr/>
        <p:nvPr/>
      </p:nvGrpSpPr>
      <p:grpSpPr>
        <a:xfrm>
          <a:off x="0" y="0"/>
          <a:ext cx="0" cy="0"/>
          <a:chOff x="0" y="0"/>
          <a:chExt cx="0" cy="0"/>
        </a:xfrm>
      </p:grpSpPr>
      <p:pic>
        <p:nvPicPr>
          <p:cNvPr id="8" name="Bild 7"/>
          <p:cNvPicPr>
            <a:picLocks noChangeAspect="1"/>
          </p:cNvPicPr>
          <p:nvPr userDrawn="1"/>
        </p:nvPicPr>
        <p:blipFill>
          <a:blip r:embed="rId2"/>
          <a:stretch>
            <a:fillRect/>
          </a:stretch>
        </p:blipFill>
        <p:spPr>
          <a:xfrm>
            <a:off x="-1" y="0"/>
            <a:ext cx="9156701" cy="6858000"/>
          </a:xfrm>
          <a:prstGeom prst="rect">
            <a:avLst/>
          </a:prstGeom>
        </p:spPr>
      </p:pic>
      <p:sp>
        <p:nvSpPr>
          <p:cNvPr id="4" name="Textplatzhalter 27"/>
          <p:cNvSpPr>
            <a:spLocks noGrp="1"/>
          </p:cNvSpPr>
          <p:nvPr>
            <p:ph type="body" sz="quarter" idx="12" hasCustomPrompt="1"/>
          </p:nvPr>
        </p:nvSpPr>
        <p:spPr>
          <a:xfrm>
            <a:off x="-1" y="534276"/>
            <a:ext cx="3810002" cy="857500"/>
          </a:xfrm>
          <a:ln>
            <a:noFill/>
          </a:ln>
        </p:spPr>
        <p:txBody>
          <a:bodyPr wrap="square">
            <a:spAutoFit/>
          </a:bodyPr>
          <a:lstStyle>
            <a:lvl1pPr marL="504000" indent="0">
              <a:lnSpc>
                <a:spcPts val="2000"/>
              </a:lnSpc>
              <a:buNone/>
              <a:defRPr sz="1500" b="0" i="0" kern="1200" spc="0" baseline="0">
                <a:ln>
                  <a:noFill/>
                </a:ln>
                <a:solidFill>
                  <a:schemeClr val="bg1"/>
                </a:solidFill>
                <a:latin typeface="Arial"/>
              </a:defRPr>
            </a:lvl1pPr>
          </a:lstStyle>
          <a:p>
            <a:pPr lvl="0"/>
            <a:r>
              <a:rPr lang="de-DE" dirty="0"/>
              <a:t>Hier kann eine dreizeilige </a:t>
            </a:r>
            <a:r>
              <a:rPr lang="de-DE" dirty="0" err="1"/>
              <a:t>Overline</a:t>
            </a:r>
            <a:r>
              <a:rPr lang="de-DE" dirty="0"/>
              <a:t> für die aktuelle Folie stehen. Sie kann aber auch entfallen.</a:t>
            </a:r>
          </a:p>
        </p:txBody>
      </p:sp>
      <p:sp>
        <p:nvSpPr>
          <p:cNvPr id="5" name="Textplatzhalter 27"/>
          <p:cNvSpPr>
            <a:spLocks noGrp="1"/>
          </p:cNvSpPr>
          <p:nvPr>
            <p:ph type="body" sz="quarter" idx="14" hasCustomPrompt="1"/>
          </p:nvPr>
        </p:nvSpPr>
        <p:spPr>
          <a:xfrm>
            <a:off x="-1" y="2117286"/>
            <a:ext cx="5400000" cy="901101"/>
          </a:xfrm>
          <a:ln>
            <a:noFill/>
          </a:ln>
        </p:spPr>
        <p:txBody>
          <a:bodyPr wrap="square">
            <a:noAutofit/>
          </a:bodyPr>
          <a:lstStyle>
            <a:lvl1pPr marL="504000" indent="0">
              <a:lnSpc>
                <a:spcPts val="3120"/>
              </a:lnSpc>
              <a:buNone/>
              <a:defRPr sz="3000" b="0" i="0" kern="1200" baseline="0">
                <a:ln>
                  <a:noFill/>
                </a:ln>
                <a:solidFill>
                  <a:schemeClr val="bg1"/>
                </a:solidFill>
                <a:latin typeface="Arial"/>
                <a:cs typeface="Frutiger LT Std 65 Bold"/>
              </a:defRPr>
            </a:lvl1pPr>
          </a:lstStyle>
          <a:p>
            <a:pPr lvl="0"/>
            <a:r>
              <a:rPr lang="de-DE" dirty="0"/>
              <a:t>Hier steht ein zweizeiliger Titel der Präsentation</a:t>
            </a:r>
          </a:p>
        </p:txBody>
      </p:sp>
      <p:sp>
        <p:nvSpPr>
          <p:cNvPr id="6" name="Textplatzhalter 27" descr="Hier steht immer eine mehrzeilige&#10;Subline, die auch aus drei Zeilen&#10;bestehen darf.&#10;"/>
          <p:cNvSpPr>
            <a:spLocks noGrp="1" noChangeAspect="1"/>
          </p:cNvSpPr>
          <p:nvPr>
            <p:ph type="body" sz="quarter" idx="13" hasCustomPrompt="1"/>
          </p:nvPr>
        </p:nvSpPr>
        <p:spPr>
          <a:xfrm>
            <a:off x="-1" y="3116088"/>
            <a:ext cx="4141177" cy="1440000"/>
          </a:xfrm>
          <a:ln>
            <a:noFill/>
          </a:ln>
        </p:spPr>
        <p:txBody>
          <a:bodyPr wrap="square">
            <a:noAutofit/>
          </a:bodyPr>
          <a:lstStyle>
            <a:lvl1pPr marL="504000" indent="0">
              <a:lnSpc>
                <a:spcPts val="2020"/>
              </a:lnSpc>
              <a:buNone/>
              <a:defRPr sz="1800" b="0" i="0" kern="1200" baseline="0">
                <a:ln>
                  <a:noFill/>
                </a:ln>
                <a:solidFill>
                  <a:schemeClr val="bg1"/>
                </a:solidFill>
                <a:latin typeface="Arial"/>
              </a:defRPr>
            </a:lvl1pPr>
          </a:lstStyle>
          <a:p>
            <a:pPr lvl="0"/>
            <a:r>
              <a:rPr lang="de-DE" dirty="0"/>
              <a:t>Hier steht immer eine mehrzeilige </a:t>
            </a:r>
            <a:r>
              <a:rPr lang="de-DE" dirty="0" err="1"/>
              <a:t>Subline</a:t>
            </a:r>
            <a:r>
              <a:rPr lang="de-DE" dirty="0"/>
              <a:t>, die auch aus drei Zeilen bestehen darf.</a:t>
            </a:r>
          </a:p>
        </p:txBody>
      </p:sp>
      <p:sp>
        <p:nvSpPr>
          <p:cNvPr id="7" name="Textplatzhalter 27"/>
          <p:cNvSpPr>
            <a:spLocks noGrp="1"/>
          </p:cNvSpPr>
          <p:nvPr>
            <p:ph type="body" sz="quarter" idx="10" hasCustomPrompt="1"/>
          </p:nvPr>
        </p:nvSpPr>
        <p:spPr>
          <a:xfrm>
            <a:off x="0" y="5726045"/>
            <a:ext cx="2119923" cy="605721"/>
          </a:xfrm>
          <a:ln>
            <a:noFill/>
          </a:ln>
        </p:spPr>
        <p:txBody>
          <a:bodyPr wrap="square">
            <a:spAutoFit/>
          </a:bodyPr>
          <a:lstStyle>
            <a:lvl1pPr marL="504000" indent="0">
              <a:lnSpc>
                <a:spcPts val="2020"/>
              </a:lnSpc>
              <a:buNone/>
              <a:defRPr sz="1500" b="0" i="0" kern="1200" baseline="0">
                <a:ln>
                  <a:noFill/>
                </a:ln>
                <a:solidFill>
                  <a:schemeClr val="bg1"/>
                </a:solidFill>
                <a:latin typeface="Arial"/>
              </a:defRPr>
            </a:lvl1pPr>
          </a:lstStyle>
          <a:p>
            <a:pPr lvl="0"/>
            <a:r>
              <a:rPr lang="de-DE" dirty="0"/>
              <a:t>Datum, Ortsangabe</a:t>
            </a:r>
          </a:p>
        </p:txBody>
      </p:sp>
    </p:spTree>
    <p:extLst>
      <p:ext uri="{BB962C8B-B14F-4D97-AF65-F5344CB8AC3E}">
        <p14:creationId xmlns:p14="http://schemas.microsoft.com/office/powerpoint/2010/main" val="1035055611"/>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10"/>
          </p:nvPr>
        </p:nvSpPr>
        <p:spPr/>
        <p:txBody>
          <a:bodyPr/>
          <a:lstStyle/>
          <a:p>
            <a:fld id="{CB50ADB8-AEEC-4C6F-9923-83CA64C47C92}" type="datetimeFigureOut">
              <a:rPr lang="de-DE" smtClean="0"/>
              <a:t>27.04.2022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0518400-7E18-47E5-B6ED-AA7873264068}" type="slidenum">
              <a:rPr lang="de-DE" smtClean="0"/>
              <a:t>‹Nr.›</a:t>
            </a:fld>
            <a:endParaRPr lang="de-DE"/>
          </a:p>
        </p:txBody>
      </p:sp>
    </p:spTree>
    <p:extLst>
      <p:ext uri="{BB962C8B-B14F-4D97-AF65-F5344CB8AC3E}">
        <p14:creationId xmlns:p14="http://schemas.microsoft.com/office/powerpoint/2010/main" val="17932176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a:t>Titelmasterformat durch Klicken bearbeiten</a:t>
            </a:r>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CB50ADB8-AEEC-4C6F-9923-83CA64C47C92}" type="datetimeFigureOut">
              <a:rPr lang="de-DE" smtClean="0"/>
              <a:t>27.04.2022</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A0518400-7E18-47E5-B6ED-AA7873264068}" type="slidenum">
              <a:rPr lang="de-DE" smtClean="0"/>
              <a:t>‹Nr.›</a:t>
            </a:fld>
            <a:endParaRPr lang="de-DE"/>
          </a:p>
        </p:txBody>
      </p:sp>
    </p:spTree>
    <p:extLst>
      <p:ext uri="{BB962C8B-B14F-4D97-AF65-F5344CB8AC3E}">
        <p14:creationId xmlns:p14="http://schemas.microsoft.com/office/powerpoint/2010/main" val="27278258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p:cNvSpPr>
            <a:spLocks noGrp="1"/>
          </p:cNvSpPr>
          <p:nvPr>
            <p:ph type="dt" sz="half" idx="10"/>
          </p:nvPr>
        </p:nvSpPr>
        <p:spPr/>
        <p:txBody>
          <a:bodyPr/>
          <a:lstStyle/>
          <a:p>
            <a:fld id="{CB50ADB8-AEEC-4C6F-9923-83CA64C47C92}" type="datetimeFigureOut">
              <a:rPr lang="de-DE" smtClean="0"/>
              <a:t>27.04.2022</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A0518400-7E18-47E5-B6ED-AA7873264068}" type="slidenum">
              <a:rPr lang="de-DE" smtClean="0"/>
              <a:t>‹Nr.›</a:t>
            </a:fld>
            <a:endParaRPr lang="de-DE"/>
          </a:p>
        </p:txBody>
      </p:sp>
    </p:spTree>
    <p:extLst>
      <p:ext uri="{BB962C8B-B14F-4D97-AF65-F5344CB8AC3E}">
        <p14:creationId xmlns:p14="http://schemas.microsoft.com/office/powerpoint/2010/main" val="1674667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a:t>Titelmasterformat durch Klicken bearbeiten</a:t>
            </a:r>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p:cNvSpPr>
            <a:spLocks noGrp="1"/>
          </p:cNvSpPr>
          <p:nvPr>
            <p:ph type="dt" sz="half" idx="10"/>
          </p:nvPr>
        </p:nvSpPr>
        <p:spPr/>
        <p:txBody>
          <a:bodyPr/>
          <a:lstStyle/>
          <a:p>
            <a:fld id="{CB50ADB8-AEEC-4C6F-9923-83CA64C47C92}" type="datetimeFigureOut">
              <a:rPr lang="de-DE" smtClean="0"/>
              <a:t>27.04.2022</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A0518400-7E18-47E5-B6ED-AA7873264068}" type="slidenum">
              <a:rPr lang="de-DE" smtClean="0"/>
              <a:t>‹Nr.›</a:t>
            </a:fld>
            <a:endParaRPr lang="de-DE"/>
          </a:p>
        </p:txBody>
      </p:sp>
    </p:spTree>
    <p:extLst>
      <p:ext uri="{BB962C8B-B14F-4D97-AF65-F5344CB8AC3E}">
        <p14:creationId xmlns:p14="http://schemas.microsoft.com/office/powerpoint/2010/main" val="488812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p>
        </p:txBody>
      </p:sp>
      <p:sp>
        <p:nvSpPr>
          <p:cNvPr id="3" name="Datumsplatzhalter 2"/>
          <p:cNvSpPr>
            <a:spLocks noGrp="1"/>
          </p:cNvSpPr>
          <p:nvPr>
            <p:ph type="dt" sz="half" idx="10"/>
          </p:nvPr>
        </p:nvSpPr>
        <p:spPr/>
        <p:txBody>
          <a:bodyPr/>
          <a:lstStyle/>
          <a:p>
            <a:fld id="{CB50ADB8-AEEC-4C6F-9923-83CA64C47C92}" type="datetimeFigureOut">
              <a:rPr lang="de-DE" smtClean="0"/>
              <a:t>27.04.2022</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A0518400-7E18-47E5-B6ED-AA7873264068}" type="slidenum">
              <a:rPr lang="de-DE" smtClean="0"/>
              <a:t>‹Nr.›</a:t>
            </a:fld>
            <a:endParaRPr lang="de-DE"/>
          </a:p>
        </p:txBody>
      </p:sp>
    </p:spTree>
    <p:extLst>
      <p:ext uri="{BB962C8B-B14F-4D97-AF65-F5344CB8AC3E}">
        <p14:creationId xmlns:p14="http://schemas.microsoft.com/office/powerpoint/2010/main" val="24976076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CB50ADB8-AEEC-4C6F-9923-83CA64C47C92}" type="datetimeFigureOut">
              <a:rPr lang="de-DE" smtClean="0"/>
              <a:t>27.04.2022</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A0518400-7E18-47E5-B6ED-AA7873264068}" type="slidenum">
              <a:rPr lang="de-DE" smtClean="0"/>
              <a:t>‹Nr.›</a:t>
            </a:fld>
            <a:endParaRPr lang="de-DE"/>
          </a:p>
        </p:txBody>
      </p:sp>
    </p:spTree>
    <p:extLst>
      <p:ext uri="{BB962C8B-B14F-4D97-AF65-F5344CB8AC3E}">
        <p14:creationId xmlns:p14="http://schemas.microsoft.com/office/powerpoint/2010/main" val="9545430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CB50ADB8-AEEC-4C6F-9923-83CA64C47C92}" type="datetimeFigureOut">
              <a:rPr lang="de-DE" smtClean="0"/>
              <a:t>27.04.2022</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A0518400-7E18-47E5-B6ED-AA7873264068}" type="slidenum">
              <a:rPr lang="de-DE" smtClean="0"/>
              <a:t>‹Nr.›</a:t>
            </a:fld>
            <a:endParaRPr lang="de-DE"/>
          </a:p>
        </p:txBody>
      </p:sp>
    </p:spTree>
    <p:extLst>
      <p:ext uri="{BB962C8B-B14F-4D97-AF65-F5344CB8AC3E}">
        <p14:creationId xmlns:p14="http://schemas.microsoft.com/office/powerpoint/2010/main" val="42099646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
        <p:nvSpPr>
          <p:cNvPr id="5" name="Datumsplatzhalter 4"/>
          <p:cNvSpPr>
            <a:spLocks noGrp="1"/>
          </p:cNvSpPr>
          <p:nvPr>
            <p:ph type="dt" sz="half" idx="10"/>
          </p:nvPr>
        </p:nvSpPr>
        <p:spPr/>
        <p:txBody>
          <a:bodyPr/>
          <a:lstStyle/>
          <a:p>
            <a:fld id="{CB50ADB8-AEEC-4C6F-9923-83CA64C47C92}" type="datetimeFigureOut">
              <a:rPr lang="de-DE" smtClean="0"/>
              <a:t>27.04.2022</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A0518400-7E18-47E5-B6ED-AA7873264068}" type="slidenum">
              <a:rPr lang="de-DE" smtClean="0"/>
              <a:t>‹Nr.›</a:t>
            </a:fld>
            <a:endParaRPr lang="de-DE"/>
          </a:p>
        </p:txBody>
      </p:sp>
    </p:spTree>
    <p:extLst>
      <p:ext uri="{BB962C8B-B14F-4D97-AF65-F5344CB8AC3E}">
        <p14:creationId xmlns:p14="http://schemas.microsoft.com/office/powerpoint/2010/main" val="19022602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a:t>Titelmasterformat durch Klicken bearbeiten</a:t>
            </a:r>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50ADB8-AEEC-4C6F-9923-83CA64C47C92}" type="datetimeFigureOut">
              <a:rPr lang="de-DE" smtClean="0"/>
              <a:t>27.04.2022</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0518400-7E18-47E5-B6ED-AA7873264068}" type="slidenum">
              <a:rPr lang="de-DE" smtClean="0"/>
              <a:t>‹Nr.›</a:t>
            </a:fld>
            <a:endParaRPr lang="de-DE"/>
          </a:p>
        </p:txBody>
      </p:sp>
    </p:spTree>
    <p:extLst>
      <p:ext uri="{BB962C8B-B14F-4D97-AF65-F5344CB8AC3E}">
        <p14:creationId xmlns:p14="http://schemas.microsoft.com/office/powerpoint/2010/main" val="36564521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platzhalter 8"/>
          <p:cNvSpPr>
            <a:spLocks noGrp="1"/>
          </p:cNvSpPr>
          <p:nvPr>
            <p:ph type="body" sz="quarter" idx="14"/>
          </p:nvPr>
        </p:nvSpPr>
        <p:spPr>
          <a:xfrm>
            <a:off x="251520" y="764704"/>
            <a:ext cx="6600093" cy="1944216"/>
          </a:xfrm>
        </p:spPr>
        <p:txBody>
          <a:bodyPr/>
          <a:lstStyle/>
          <a:p>
            <a:endParaRPr lang="de-DE" sz="2400" dirty="0"/>
          </a:p>
          <a:p>
            <a:r>
              <a:rPr lang="de-DE" sz="2400" b="1" dirty="0">
                <a:solidFill>
                  <a:schemeClr val="tx1"/>
                </a:solidFill>
              </a:rPr>
              <a:t>Schaffung einer rechtlichen </a:t>
            </a:r>
            <a:br>
              <a:rPr lang="de-DE" sz="2400" b="1" dirty="0">
                <a:solidFill>
                  <a:schemeClr val="tx1"/>
                </a:solidFill>
              </a:rPr>
            </a:br>
            <a:r>
              <a:rPr lang="de-DE" sz="2400" b="1" dirty="0">
                <a:solidFill>
                  <a:schemeClr val="tx1"/>
                </a:solidFill>
              </a:rPr>
              <a:t>Grundlage für die Zusammenarbeit </a:t>
            </a:r>
            <a:br>
              <a:rPr lang="de-DE" sz="2400" b="1" dirty="0">
                <a:solidFill>
                  <a:schemeClr val="tx1"/>
                </a:solidFill>
              </a:rPr>
            </a:br>
            <a:r>
              <a:rPr lang="de-DE" sz="2400" b="1" dirty="0">
                <a:solidFill>
                  <a:schemeClr val="tx1"/>
                </a:solidFill>
              </a:rPr>
              <a:t>im Gesundheitswesen</a:t>
            </a:r>
          </a:p>
          <a:p>
            <a:endParaRPr lang="fr-FR" sz="2400" dirty="0"/>
          </a:p>
          <a:p>
            <a:r>
              <a:rPr lang="fr-FR" sz="2400" b="1" dirty="0"/>
              <a:t>Vers une base légale pour la coopération sanitaire</a:t>
            </a:r>
            <a:endParaRPr lang="de-DE" sz="2400" dirty="0"/>
          </a:p>
        </p:txBody>
      </p:sp>
      <p:sp>
        <p:nvSpPr>
          <p:cNvPr id="6" name="Textplatzhalter 5"/>
          <p:cNvSpPr>
            <a:spLocks noGrp="1"/>
          </p:cNvSpPr>
          <p:nvPr>
            <p:ph type="body" sz="quarter" idx="10"/>
          </p:nvPr>
        </p:nvSpPr>
        <p:spPr>
          <a:xfrm>
            <a:off x="0" y="5013176"/>
            <a:ext cx="4762501" cy="1236429"/>
          </a:xfrm>
        </p:spPr>
        <p:txBody>
          <a:bodyPr/>
          <a:lstStyle/>
          <a:p>
            <a:r>
              <a:rPr lang="de-DE" dirty="0"/>
              <a:t>28.04.2022</a:t>
            </a:r>
          </a:p>
          <a:p>
            <a:r>
              <a:rPr lang="de-DE" dirty="0">
                <a:solidFill>
                  <a:schemeClr val="tx1"/>
                </a:solidFill>
              </a:rPr>
              <a:t>Workshop: </a:t>
            </a:r>
          </a:p>
          <a:p>
            <a:r>
              <a:rPr lang="de-DE" dirty="0">
                <a:solidFill>
                  <a:schemeClr val="tx1"/>
                </a:solidFill>
              </a:rPr>
              <a:t>Vorbereitung auf die Zeit nach der Pandemie</a:t>
            </a:r>
          </a:p>
          <a:p>
            <a:r>
              <a:rPr lang="fr-FR" dirty="0"/>
              <a:t>Construire l’après-crise sanitaire </a:t>
            </a:r>
            <a:endParaRPr lang="de-DE"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7" y="5517232"/>
            <a:ext cx="2160240" cy="8774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8927878"/>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7" y="5517232"/>
            <a:ext cx="2160240" cy="877441"/>
          </a:xfrm>
          <a:prstGeom prst="rect">
            <a:avLst/>
          </a:prstGeom>
          <a:noFill/>
          <a:extLst>
            <a:ext uri="{909E8E84-426E-40DD-AFC4-6F175D3DCCD1}">
              <a14:hiddenFill xmlns:a14="http://schemas.microsoft.com/office/drawing/2010/main">
                <a:solidFill>
                  <a:srgbClr val="FFFFFF"/>
                </a:solidFill>
              </a14:hiddenFill>
            </a:ext>
          </a:extLst>
        </p:spPr>
      </p:pic>
      <p:sp>
        <p:nvSpPr>
          <p:cNvPr id="8" name="Textfeld 7"/>
          <p:cNvSpPr txBox="1"/>
          <p:nvPr/>
        </p:nvSpPr>
        <p:spPr>
          <a:xfrm>
            <a:off x="323528" y="188640"/>
            <a:ext cx="5328592" cy="1754326"/>
          </a:xfrm>
          <a:prstGeom prst="rect">
            <a:avLst/>
          </a:prstGeom>
          <a:noFill/>
        </p:spPr>
        <p:txBody>
          <a:bodyPr wrap="square" rtlCol="0">
            <a:spAutoFit/>
          </a:bodyPr>
          <a:lstStyle/>
          <a:p>
            <a:r>
              <a:rPr lang="de-DE" dirty="0"/>
              <a:t>Beschluss Nr. 51 vom 12.06.2009</a:t>
            </a:r>
          </a:p>
          <a:p>
            <a:r>
              <a:rPr lang="de-DE" dirty="0"/>
              <a:t>Amtsblatt der Europäischen Union 2010/C 106/08</a:t>
            </a:r>
          </a:p>
          <a:p>
            <a:endParaRPr lang="de-DE" dirty="0"/>
          </a:p>
          <a:p>
            <a:r>
              <a:rPr lang="fr-FR" dirty="0">
                <a:solidFill>
                  <a:schemeClr val="bg1"/>
                </a:solidFill>
              </a:rPr>
              <a:t>Décision n° 51 du 12.06.2009</a:t>
            </a:r>
          </a:p>
          <a:p>
            <a:r>
              <a:rPr lang="fr-FR" dirty="0">
                <a:solidFill>
                  <a:schemeClr val="bg1"/>
                </a:solidFill>
              </a:rPr>
              <a:t>Journal officiel de l'Union européenne 2010/C 106/08</a:t>
            </a:r>
          </a:p>
          <a:p>
            <a:endParaRPr lang="de-DE" dirty="0"/>
          </a:p>
        </p:txBody>
      </p:sp>
      <p:sp>
        <p:nvSpPr>
          <p:cNvPr id="9" name="Rechteck 8"/>
          <p:cNvSpPr/>
          <p:nvPr/>
        </p:nvSpPr>
        <p:spPr>
          <a:xfrm>
            <a:off x="179512" y="2132856"/>
            <a:ext cx="8712968" cy="3708708"/>
          </a:xfrm>
          <a:prstGeom prst="rect">
            <a:avLst/>
          </a:prstGeom>
        </p:spPr>
        <p:txBody>
          <a:bodyPr wrap="square">
            <a:spAutoFit/>
          </a:bodyPr>
          <a:lstStyle/>
          <a:p>
            <a:r>
              <a:rPr lang="de-DE" sz="1400" b="1" dirty="0"/>
              <a:t>Verwendung der europäischen Krankenversicherungskarte </a:t>
            </a:r>
          </a:p>
          <a:p>
            <a:endParaRPr lang="de-DE" sz="1400" dirty="0"/>
          </a:p>
          <a:p>
            <a:r>
              <a:rPr lang="de-DE" sz="1400" dirty="0"/>
              <a:t>8.</a:t>
            </a:r>
          </a:p>
          <a:p>
            <a:r>
              <a:rPr lang="de-DE" sz="1400" dirty="0"/>
              <a:t>Die europäische Krankenversicherungskarte kann in allen Fällen verwendet werden, in denen eine versicherte Person bei einem vorübergehenden Aufenthalt Sachleistungen benötigt, unabhängig vom Zweck des Aufenthalts — Ferienreisen, Erwerbstätigkeit oder Studium.</a:t>
            </a:r>
          </a:p>
          <a:p>
            <a:endParaRPr lang="de-DE" sz="1400" dirty="0"/>
          </a:p>
          <a:p>
            <a:endParaRPr lang="de-DE" sz="1400" dirty="0"/>
          </a:p>
          <a:p>
            <a:r>
              <a:rPr lang="fr-FR" sz="1400" b="1" dirty="0">
                <a:solidFill>
                  <a:schemeClr val="bg1"/>
                </a:solidFill>
              </a:rPr>
              <a:t>Utilisation de la carte européenne d’assurance maladie </a:t>
            </a:r>
          </a:p>
          <a:p>
            <a:endParaRPr lang="fr-FR" sz="1400" dirty="0">
              <a:solidFill>
                <a:schemeClr val="bg1"/>
              </a:solidFill>
            </a:endParaRPr>
          </a:p>
          <a:p>
            <a:r>
              <a:rPr lang="fr-FR" sz="1400" dirty="0">
                <a:solidFill>
                  <a:schemeClr val="bg1"/>
                </a:solidFill>
              </a:rPr>
              <a:t>8.</a:t>
            </a:r>
          </a:p>
          <a:p>
            <a:r>
              <a:rPr lang="fr-FR" sz="1400" dirty="0">
                <a:solidFill>
                  <a:schemeClr val="bg1"/>
                </a:solidFill>
              </a:rPr>
              <a:t>La carte européenne d’assurance maladie peut être utilisée dans tous les cas où une personne assurée a besoin de prestations en nature lors d’un séjour temporaire, indépendamment de l’objet de ce séjour, qu’il s’agisse de tourisme, d’affaires ou d’études.</a:t>
            </a:r>
          </a:p>
          <a:p>
            <a:r>
              <a:rPr lang="fr-FR" sz="1400" dirty="0"/>
              <a:t> </a:t>
            </a:r>
          </a:p>
          <a:p>
            <a:endParaRPr lang="de-DE" sz="1400" dirty="0"/>
          </a:p>
          <a:p>
            <a:endParaRPr lang="de-DE" sz="1100" dirty="0"/>
          </a:p>
        </p:txBody>
      </p:sp>
      <p:sp>
        <p:nvSpPr>
          <p:cNvPr id="10" name="Textplatzhalter 5">
            <a:extLst>
              <a:ext uri="{FF2B5EF4-FFF2-40B4-BE49-F238E27FC236}">
                <a16:creationId xmlns:a16="http://schemas.microsoft.com/office/drawing/2014/main" id="{BF2199C5-5AFD-44AC-856D-14968B3F5A88}"/>
              </a:ext>
            </a:extLst>
          </p:cNvPr>
          <p:cNvSpPr txBox="1">
            <a:spLocks/>
          </p:cNvSpPr>
          <p:nvPr/>
        </p:nvSpPr>
        <p:spPr>
          <a:xfrm>
            <a:off x="13693" y="5337737"/>
            <a:ext cx="4762501" cy="1236429"/>
          </a:xfrm>
          <a:prstGeom prst="rect">
            <a:avLst/>
          </a:prstGeom>
          <a:ln>
            <a:noFill/>
          </a:ln>
        </p:spPr>
        <p:txBody>
          <a:bodyPr vert="horz" wrap="square" lIns="91440" tIns="45720" rIns="91440" bIns="45720" rtlCol="0">
            <a:spAutoFit/>
          </a:bodyPr>
          <a:lstStyle>
            <a:lvl1pPr marL="504000" indent="0" algn="l" defTabSz="914400" rtl="0" eaLnBrk="1" latinLnBrk="0" hangingPunct="1">
              <a:lnSpc>
                <a:spcPts val="2020"/>
              </a:lnSpc>
              <a:spcBef>
                <a:spcPct val="20000"/>
              </a:spcBef>
              <a:buFont typeface="Arial" panose="020B0604020202020204" pitchFamily="34" charset="0"/>
              <a:buNone/>
              <a:defRPr sz="1500" b="0" i="0" kern="1200" baseline="0">
                <a:ln>
                  <a:noFill/>
                </a:ln>
                <a:solidFill>
                  <a:schemeClr val="bg1"/>
                </a:solidFill>
                <a:latin typeface="Arial"/>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a:t>28.04.2022</a:t>
            </a:r>
          </a:p>
          <a:p>
            <a:r>
              <a:rPr lang="de-DE">
                <a:solidFill>
                  <a:schemeClr val="tx1"/>
                </a:solidFill>
              </a:rPr>
              <a:t>Workshop: </a:t>
            </a:r>
          </a:p>
          <a:p>
            <a:r>
              <a:rPr lang="de-DE">
                <a:solidFill>
                  <a:schemeClr val="tx1"/>
                </a:solidFill>
              </a:rPr>
              <a:t>Vorbereitung auf die Zeit nach der Pandemie</a:t>
            </a:r>
          </a:p>
          <a:p>
            <a:r>
              <a:rPr lang="fr-FR"/>
              <a:t>Construire l’après-crise sanitaire </a:t>
            </a:r>
            <a:endParaRPr lang="de-DE" dirty="0"/>
          </a:p>
        </p:txBody>
      </p:sp>
    </p:spTree>
    <p:extLst>
      <p:ext uri="{BB962C8B-B14F-4D97-AF65-F5344CB8AC3E}">
        <p14:creationId xmlns:p14="http://schemas.microsoft.com/office/powerpoint/2010/main" val="278003378"/>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 calcmode="lin" valueType="num">
                                      <p:cBhvr>
                                        <p:cTn id="7" dur="500" decel="50000" fill="hold">
                                          <p:stCondLst>
                                            <p:cond delay="0"/>
                                          </p:stCondLst>
                                        </p:cTn>
                                        <p:tgtEl>
                                          <p:spTgt spid="9">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9">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9">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9">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9">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9">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9">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9">
                                            <p:txEl>
                                              <p:pRg st="0" end="0"/>
                                            </p:txEl>
                                          </p:spTgt>
                                        </p:tgtEl>
                                      </p:cBhvr>
                                    </p:animEffect>
                                  </p:childTnLst>
                                </p:cTn>
                              </p:par>
                              <p:par>
                                <p:cTn id="15" presetID="25" presetClass="entr" presetSubtype="0" fill="hold" grpId="0" nodeType="withEffect">
                                  <p:stCondLst>
                                    <p:cond delay="0"/>
                                  </p:stCondLst>
                                  <p:childTnLst>
                                    <p:set>
                                      <p:cBhvr>
                                        <p:cTn id="16" dur="1" fill="hold">
                                          <p:stCondLst>
                                            <p:cond delay="0"/>
                                          </p:stCondLst>
                                        </p:cTn>
                                        <p:tgtEl>
                                          <p:spTgt spid="9">
                                            <p:txEl>
                                              <p:pRg st="2" end="2"/>
                                            </p:txEl>
                                          </p:spTgt>
                                        </p:tgtEl>
                                        <p:attrNameLst>
                                          <p:attrName>style.visibility</p:attrName>
                                        </p:attrNameLst>
                                      </p:cBhvr>
                                      <p:to>
                                        <p:strVal val="visible"/>
                                      </p:to>
                                    </p:set>
                                    <p:anim calcmode="lin" valueType="num">
                                      <p:cBhvr>
                                        <p:cTn id="17" dur="500" decel="50000" fill="hold">
                                          <p:stCondLst>
                                            <p:cond delay="0"/>
                                          </p:stCondLst>
                                        </p:cTn>
                                        <p:tgtEl>
                                          <p:spTgt spid="9">
                                            <p:txEl>
                                              <p:pRg st="2" end="2"/>
                                            </p:txEl>
                                          </p:spTgt>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9">
                                            <p:txEl>
                                              <p:pRg st="2" end="2"/>
                                            </p:txEl>
                                          </p:spTgt>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9">
                                            <p:txEl>
                                              <p:pRg st="2" end="2"/>
                                            </p:txEl>
                                          </p:spTgt>
                                        </p:tgtEl>
                                        <p:attrNameLst>
                                          <p:attrName>ppt_w</p:attrName>
                                        </p:attrNameLst>
                                      </p:cBhvr>
                                      <p:tavLst>
                                        <p:tav tm="0">
                                          <p:val>
                                            <p:strVal val="#ppt_w*.05"/>
                                          </p:val>
                                        </p:tav>
                                        <p:tav tm="100000">
                                          <p:val>
                                            <p:strVal val="#ppt_w"/>
                                          </p:val>
                                        </p:tav>
                                      </p:tavLst>
                                    </p:anim>
                                    <p:anim calcmode="lin" valueType="num">
                                      <p:cBhvr>
                                        <p:cTn id="20" dur="1000" fill="hold"/>
                                        <p:tgtEl>
                                          <p:spTgt spid="9">
                                            <p:txEl>
                                              <p:pRg st="2" end="2"/>
                                            </p:txEl>
                                          </p:spTgt>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9">
                                            <p:txEl>
                                              <p:pRg st="2" end="2"/>
                                            </p:txEl>
                                          </p:spTgt>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9">
                                            <p:txEl>
                                              <p:pRg st="2" end="2"/>
                                            </p:txEl>
                                          </p:spTgt>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9">
                                            <p:txEl>
                                              <p:pRg st="2" end="2"/>
                                            </p:txEl>
                                          </p:spTgt>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9">
                                            <p:txEl>
                                              <p:pRg st="2" end="2"/>
                                            </p:txEl>
                                          </p:spTgt>
                                        </p:tgtEl>
                                      </p:cBhvr>
                                    </p:animEffect>
                                  </p:childTnLst>
                                </p:cTn>
                              </p:par>
                              <p:par>
                                <p:cTn id="25" presetID="25" presetClass="entr" presetSubtype="0" fill="hold" grpId="0" nodeType="withEffect">
                                  <p:stCondLst>
                                    <p:cond delay="0"/>
                                  </p:stCondLst>
                                  <p:childTnLst>
                                    <p:set>
                                      <p:cBhvr>
                                        <p:cTn id="26" dur="1" fill="hold">
                                          <p:stCondLst>
                                            <p:cond delay="0"/>
                                          </p:stCondLst>
                                        </p:cTn>
                                        <p:tgtEl>
                                          <p:spTgt spid="9">
                                            <p:txEl>
                                              <p:pRg st="3" end="3"/>
                                            </p:txEl>
                                          </p:spTgt>
                                        </p:tgtEl>
                                        <p:attrNameLst>
                                          <p:attrName>style.visibility</p:attrName>
                                        </p:attrNameLst>
                                      </p:cBhvr>
                                      <p:to>
                                        <p:strVal val="visible"/>
                                      </p:to>
                                    </p:set>
                                    <p:anim calcmode="lin" valueType="num">
                                      <p:cBhvr>
                                        <p:cTn id="27" dur="500" decel="50000" fill="hold">
                                          <p:stCondLst>
                                            <p:cond delay="0"/>
                                          </p:stCondLst>
                                        </p:cTn>
                                        <p:tgtEl>
                                          <p:spTgt spid="9">
                                            <p:txEl>
                                              <p:pRg st="3" end="3"/>
                                            </p:txEl>
                                          </p:spTgt>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9">
                                            <p:txEl>
                                              <p:pRg st="3" end="3"/>
                                            </p:txEl>
                                          </p:spTgt>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9">
                                            <p:txEl>
                                              <p:pRg st="3" end="3"/>
                                            </p:txEl>
                                          </p:spTgt>
                                        </p:tgtEl>
                                        <p:attrNameLst>
                                          <p:attrName>ppt_w</p:attrName>
                                        </p:attrNameLst>
                                      </p:cBhvr>
                                      <p:tavLst>
                                        <p:tav tm="0">
                                          <p:val>
                                            <p:strVal val="#ppt_w*.05"/>
                                          </p:val>
                                        </p:tav>
                                        <p:tav tm="100000">
                                          <p:val>
                                            <p:strVal val="#ppt_w"/>
                                          </p:val>
                                        </p:tav>
                                      </p:tavLst>
                                    </p:anim>
                                    <p:anim calcmode="lin" valueType="num">
                                      <p:cBhvr>
                                        <p:cTn id="30" dur="1000" fill="hold"/>
                                        <p:tgtEl>
                                          <p:spTgt spid="9">
                                            <p:txEl>
                                              <p:pRg st="3" end="3"/>
                                            </p:txEl>
                                          </p:spTgt>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9">
                                            <p:txEl>
                                              <p:pRg st="3" end="3"/>
                                            </p:txEl>
                                          </p:spTgt>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9">
                                            <p:txEl>
                                              <p:pRg st="3" end="3"/>
                                            </p:txEl>
                                          </p:spTgt>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9">
                                            <p:txEl>
                                              <p:pRg st="3" end="3"/>
                                            </p:txEl>
                                          </p:spTgt>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9">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5" presetClass="entr" presetSubtype="0" fill="hold" grpId="0" nodeType="clickEffect">
                                  <p:stCondLst>
                                    <p:cond delay="0"/>
                                  </p:stCondLst>
                                  <p:childTnLst>
                                    <p:set>
                                      <p:cBhvr>
                                        <p:cTn id="38" dur="1" fill="hold">
                                          <p:stCondLst>
                                            <p:cond delay="0"/>
                                          </p:stCondLst>
                                        </p:cTn>
                                        <p:tgtEl>
                                          <p:spTgt spid="9">
                                            <p:txEl>
                                              <p:pRg st="6" end="6"/>
                                            </p:txEl>
                                          </p:spTgt>
                                        </p:tgtEl>
                                        <p:attrNameLst>
                                          <p:attrName>style.visibility</p:attrName>
                                        </p:attrNameLst>
                                      </p:cBhvr>
                                      <p:to>
                                        <p:strVal val="visible"/>
                                      </p:to>
                                    </p:set>
                                    <p:anim calcmode="lin" valueType="num">
                                      <p:cBhvr>
                                        <p:cTn id="39" dur="500" decel="50000" fill="hold">
                                          <p:stCondLst>
                                            <p:cond delay="0"/>
                                          </p:stCondLst>
                                        </p:cTn>
                                        <p:tgtEl>
                                          <p:spTgt spid="9">
                                            <p:txEl>
                                              <p:pRg st="6" end="6"/>
                                            </p:txEl>
                                          </p:spTgt>
                                        </p:tgtEl>
                                        <p:attrNameLst>
                                          <p:attrName>style.rotation</p:attrName>
                                        </p:attrNameLst>
                                      </p:cBhvr>
                                      <p:tavLst>
                                        <p:tav tm="0">
                                          <p:val>
                                            <p:fltVal val="-90"/>
                                          </p:val>
                                        </p:tav>
                                        <p:tav tm="100000">
                                          <p:val>
                                            <p:fltVal val="0"/>
                                          </p:val>
                                        </p:tav>
                                      </p:tavLst>
                                    </p:anim>
                                    <p:anim calcmode="lin" valueType="num">
                                      <p:cBhvr>
                                        <p:cTn id="40" dur="500" decel="50000" fill="hold">
                                          <p:stCondLst>
                                            <p:cond delay="0"/>
                                          </p:stCondLst>
                                        </p:cTn>
                                        <p:tgtEl>
                                          <p:spTgt spid="9">
                                            <p:txEl>
                                              <p:pRg st="6" end="6"/>
                                            </p:txEl>
                                          </p:spTgt>
                                        </p:tgtEl>
                                        <p:attrNameLst>
                                          <p:attrName>ppt_w</p:attrName>
                                        </p:attrNameLst>
                                      </p:cBhvr>
                                      <p:tavLst>
                                        <p:tav tm="0">
                                          <p:val>
                                            <p:strVal val="#ppt_w"/>
                                          </p:val>
                                        </p:tav>
                                        <p:tav tm="100000">
                                          <p:val>
                                            <p:strVal val="#ppt_w*.05"/>
                                          </p:val>
                                        </p:tav>
                                      </p:tavLst>
                                    </p:anim>
                                    <p:anim calcmode="lin" valueType="num">
                                      <p:cBhvr>
                                        <p:cTn id="41" dur="500" accel="50000" fill="hold">
                                          <p:stCondLst>
                                            <p:cond delay="500"/>
                                          </p:stCondLst>
                                        </p:cTn>
                                        <p:tgtEl>
                                          <p:spTgt spid="9">
                                            <p:txEl>
                                              <p:pRg st="6" end="6"/>
                                            </p:txEl>
                                          </p:spTgt>
                                        </p:tgtEl>
                                        <p:attrNameLst>
                                          <p:attrName>ppt_w</p:attrName>
                                        </p:attrNameLst>
                                      </p:cBhvr>
                                      <p:tavLst>
                                        <p:tav tm="0">
                                          <p:val>
                                            <p:strVal val="#ppt_w*.05"/>
                                          </p:val>
                                        </p:tav>
                                        <p:tav tm="100000">
                                          <p:val>
                                            <p:strVal val="#ppt_w"/>
                                          </p:val>
                                        </p:tav>
                                      </p:tavLst>
                                    </p:anim>
                                    <p:anim calcmode="lin" valueType="num">
                                      <p:cBhvr>
                                        <p:cTn id="42" dur="1000" fill="hold"/>
                                        <p:tgtEl>
                                          <p:spTgt spid="9">
                                            <p:txEl>
                                              <p:pRg st="6" end="6"/>
                                            </p:txEl>
                                          </p:spTgt>
                                        </p:tgtEl>
                                        <p:attrNameLst>
                                          <p:attrName>ppt_h</p:attrName>
                                        </p:attrNameLst>
                                      </p:cBhvr>
                                      <p:tavLst>
                                        <p:tav tm="0">
                                          <p:val>
                                            <p:strVal val="#ppt_h"/>
                                          </p:val>
                                        </p:tav>
                                        <p:tav tm="100000">
                                          <p:val>
                                            <p:strVal val="#ppt_h"/>
                                          </p:val>
                                        </p:tav>
                                      </p:tavLst>
                                    </p:anim>
                                    <p:anim calcmode="lin" valueType="num">
                                      <p:cBhvr>
                                        <p:cTn id="43" dur="500" decel="50000" fill="hold">
                                          <p:stCondLst>
                                            <p:cond delay="0"/>
                                          </p:stCondLst>
                                        </p:cTn>
                                        <p:tgtEl>
                                          <p:spTgt spid="9">
                                            <p:txEl>
                                              <p:pRg st="6" end="6"/>
                                            </p:txEl>
                                          </p:spTgt>
                                        </p:tgtEl>
                                        <p:attrNameLst>
                                          <p:attrName>ppt_x</p:attrName>
                                        </p:attrNameLst>
                                      </p:cBhvr>
                                      <p:tavLst>
                                        <p:tav tm="0">
                                          <p:val>
                                            <p:strVal val="#ppt_x+.4"/>
                                          </p:val>
                                        </p:tav>
                                        <p:tav tm="100000">
                                          <p:val>
                                            <p:strVal val="#ppt_x"/>
                                          </p:val>
                                        </p:tav>
                                      </p:tavLst>
                                    </p:anim>
                                    <p:anim calcmode="lin" valueType="num">
                                      <p:cBhvr>
                                        <p:cTn id="44" dur="500" decel="50000" fill="hold">
                                          <p:stCondLst>
                                            <p:cond delay="0"/>
                                          </p:stCondLst>
                                        </p:cTn>
                                        <p:tgtEl>
                                          <p:spTgt spid="9">
                                            <p:txEl>
                                              <p:pRg st="6" end="6"/>
                                            </p:txEl>
                                          </p:spTgt>
                                        </p:tgtEl>
                                        <p:attrNameLst>
                                          <p:attrName>ppt_y</p:attrName>
                                        </p:attrNameLst>
                                      </p:cBhvr>
                                      <p:tavLst>
                                        <p:tav tm="0">
                                          <p:val>
                                            <p:strVal val="#ppt_y-.2"/>
                                          </p:val>
                                        </p:tav>
                                        <p:tav tm="100000">
                                          <p:val>
                                            <p:strVal val="#ppt_y+.1"/>
                                          </p:val>
                                        </p:tav>
                                      </p:tavLst>
                                    </p:anim>
                                    <p:anim calcmode="lin" valueType="num">
                                      <p:cBhvr>
                                        <p:cTn id="45" dur="500" accel="50000" fill="hold">
                                          <p:stCondLst>
                                            <p:cond delay="500"/>
                                          </p:stCondLst>
                                        </p:cTn>
                                        <p:tgtEl>
                                          <p:spTgt spid="9">
                                            <p:txEl>
                                              <p:pRg st="6" end="6"/>
                                            </p:txEl>
                                          </p:spTgt>
                                        </p:tgtEl>
                                        <p:attrNameLst>
                                          <p:attrName>ppt_y</p:attrName>
                                        </p:attrNameLst>
                                      </p:cBhvr>
                                      <p:tavLst>
                                        <p:tav tm="0">
                                          <p:val>
                                            <p:strVal val="#ppt_y+.1"/>
                                          </p:val>
                                        </p:tav>
                                        <p:tav tm="100000">
                                          <p:val>
                                            <p:strVal val="#ppt_y"/>
                                          </p:val>
                                        </p:tav>
                                      </p:tavLst>
                                    </p:anim>
                                    <p:animEffect transition="in" filter="fade">
                                      <p:cBhvr>
                                        <p:cTn id="46" dur="1000" decel="50000">
                                          <p:stCondLst>
                                            <p:cond delay="0"/>
                                          </p:stCondLst>
                                        </p:cTn>
                                        <p:tgtEl>
                                          <p:spTgt spid="9">
                                            <p:txEl>
                                              <p:pRg st="6" end="6"/>
                                            </p:txEl>
                                          </p:spTgt>
                                        </p:tgtEl>
                                      </p:cBhvr>
                                    </p:animEffect>
                                  </p:childTnLst>
                                </p:cTn>
                              </p:par>
                              <p:par>
                                <p:cTn id="47" presetID="25" presetClass="entr" presetSubtype="0" fill="hold" grpId="0" nodeType="withEffect">
                                  <p:stCondLst>
                                    <p:cond delay="0"/>
                                  </p:stCondLst>
                                  <p:childTnLst>
                                    <p:set>
                                      <p:cBhvr>
                                        <p:cTn id="48" dur="1" fill="hold">
                                          <p:stCondLst>
                                            <p:cond delay="0"/>
                                          </p:stCondLst>
                                        </p:cTn>
                                        <p:tgtEl>
                                          <p:spTgt spid="9">
                                            <p:txEl>
                                              <p:pRg st="8" end="8"/>
                                            </p:txEl>
                                          </p:spTgt>
                                        </p:tgtEl>
                                        <p:attrNameLst>
                                          <p:attrName>style.visibility</p:attrName>
                                        </p:attrNameLst>
                                      </p:cBhvr>
                                      <p:to>
                                        <p:strVal val="visible"/>
                                      </p:to>
                                    </p:set>
                                    <p:anim calcmode="lin" valueType="num">
                                      <p:cBhvr>
                                        <p:cTn id="49" dur="500" decel="50000" fill="hold">
                                          <p:stCondLst>
                                            <p:cond delay="0"/>
                                          </p:stCondLst>
                                        </p:cTn>
                                        <p:tgtEl>
                                          <p:spTgt spid="9">
                                            <p:txEl>
                                              <p:pRg st="8" end="8"/>
                                            </p:txEl>
                                          </p:spTgt>
                                        </p:tgtEl>
                                        <p:attrNameLst>
                                          <p:attrName>style.rotation</p:attrName>
                                        </p:attrNameLst>
                                      </p:cBhvr>
                                      <p:tavLst>
                                        <p:tav tm="0">
                                          <p:val>
                                            <p:fltVal val="-90"/>
                                          </p:val>
                                        </p:tav>
                                        <p:tav tm="100000">
                                          <p:val>
                                            <p:fltVal val="0"/>
                                          </p:val>
                                        </p:tav>
                                      </p:tavLst>
                                    </p:anim>
                                    <p:anim calcmode="lin" valueType="num">
                                      <p:cBhvr>
                                        <p:cTn id="50" dur="500" decel="50000" fill="hold">
                                          <p:stCondLst>
                                            <p:cond delay="0"/>
                                          </p:stCondLst>
                                        </p:cTn>
                                        <p:tgtEl>
                                          <p:spTgt spid="9">
                                            <p:txEl>
                                              <p:pRg st="8" end="8"/>
                                            </p:txEl>
                                          </p:spTgt>
                                        </p:tgtEl>
                                        <p:attrNameLst>
                                          <p:attrName>ppt_w</p:attrName>
                                        </p:attrNameLst>
                                      </p:cBhvr>
                                      <p:tavLst>
                                        <p:tav tm="0">
                                          <p:val>
                                            <p:strVal val="#ppt_w"/>
                                          </p:val>
                                        </p:tav>
                                        <p:tav tm="100000">
                                          <p:val>
                                            <p:strVal val="#ppt_w*.05"/>
                                          </p:val>
                                        </p:tav>
                                      </p:tavLst>
                                    </p:anim>
                                    <p:anim calcmode="lin" valueType="num">
                                      <p:cBhvr>
                                        <p:cTn id="51" dur="500" accel="50000" fill="hold">
                                          <p:stCondLst>
                                            <p:cond delay="500"/>
                                          </p:stCondLst>
                                        </p:cTn>
                                        <p:tgtEl>
                                          <p:spTgt spid="9">
                                            <p:txEl>
                                              <p:pRg st="8" end="8"/>
                                            </p:txEl>
                                          </p:spTgt>
                                        </p:tgtEl>
                                        <p:attrNameLst>
                                          <p:attrName>ppt_w</p:attrName>
                                        </p:attrNameLst>
                                      </p:cBhvr>
                                      <p:tavLst>
                                        <p:tav tm="0">
                                          <p:val>
                                            <p:strVal val="#ppt_w*.05"/>
                                          </p:val>
                                        </p:tav>
                                        <p:tav tm="100000">
                                          <p:val>
                                            <p:strVal val="#ppt_w"/>
                                          </p:val>
                                        </p:tav>
                                      </p:tavLst>
                                    </p:anim>
                                    <p:anim calcmode="lin" valueType="num">
                                      <p:cBhvr>
                                        <p:cTn id="52" dur="1000" fill="hold"/>
                                        <p:tgtEl>
                                          <p:spTgt spid="9">
                                            <p:txEl>
                                              <p:pRg st="8" end="8"/>
                                            </p:txEl>
                                          </p:spTgt>
                                        </p:tgtEl>
                                        <p:attrNameLst>
                                          <p:attrName>ppt_h</p:attrName>
                                        </p:attrNameLst>
                                      </p:cBhvr>
                                      <p:tavLst>
                                        <p:tav tm="0">
                                          <p:val>
                                            <p:strVal val="#ppt_h"/>
                                          </p:val>
                                        </p:tav>
                                        <p:tav tm="100000">
                                          <p:val>
                                            <p:strVal val="#ppt_h"/>
                                          </p:val>
                                        </p:tav>
                                      </p:tavLst>
                                    </p:anim>
                                    <p:anim calcmode="lin" valueType="num">
                                      <p:cBhvr>
                                        <p:cTn id="53" dur="500" decel="50000" fill="hold">
                                          <p:stCondLst>
                                            <p:cond delay="0"/>
                                          </p:stCondLst>
                                        </p:cTn>
                                        <p:tgtEl>
                                          <p:spTgt spid="9">
                                            <p:txEl>
                                              <p:pRg st="8" end="8"/>
                                            </p:txEl>
                                          </p:spTgt>
                                        </p:tgtEl>
                                        <p:attrNameLst>
                                          <p:attrName>ppt_x</p:attrName>
                                        </p:attrNameLst>
                                      </p:cBhvr>
                                      <p:tavLst>
                                        <p:tav tm="0">
                                          <p:val>
                                            <p:strVal val="#ppt_x+.4"/>
                                          </p:val>
                                        </p:tav>
                                        <p:tav tm="100000">
                                          <p:val>
                                            <p:strVal val="#ppt_x"/>
                                          </p:val>
                                        </p:tav>
                                      </p:tavLst>
                                    </p:anim>
                                    <p:anim calcmode="lin" valueType="num">
                                      <p:cBhvr>
                                        <p:cTn id="54" dur="500" decel="50000" fill="hold">
                                          <p:stCondLst>
                                            <p:cond delay="0"/>
                                          </p:stCondLst>
                                        </p:cTn>
                                        <p:tgtEl>
                                          <p:spTgt spid="9">
                                            <p:txEl>
                                              <p:pRg st="8" end="8"/>
                                            </p:txEl>
                                          </p:spTgt>
                                        </p:tgtEl>
                                        <p:attrNameLst>
                                          <p:attrName>ppt_y</p:attrName>
                                        </p:attrNameLst>
                                      </p:cBhvr>
                                      <p:tavLst>
                                        <p:tav tm="0">
                                          <p:val>
                                            <p:strVal val="#ppt_y-.2"/>
                                          </p:val>
                                        </p:tav>
                                        <p:tav tm="100000">
                                          <p:val>
                                            <p:strVal val="#ppt_y+.1"/>
                                          </p:val>
                                        </p:tav>
                                      </p:tavLst>
                                    </p:anim>
                                    <p:anim calcmode="lin" valueType="num">
                                      <p:cBhvr>
                                        <p:cTn id="55" dur="500" accel="50000" fill="hold">
                                          <p:stCondLst>
                                            <p:cond delay="500"/>
                                          </p:stCondLst>
                                        </p:cTn>
                                        <p:tgtEl>
                                          <p:spTgt spid="9">
                                            <p:txEl>
                                              <p:pRg st="8" end="8"/>
                                            </p:txEl>
                                          </p:spTgt>
                                        </p:tgtEl>
                                        <p:attrNameLst>
                                          <p:attrName>ppt_y</p:attrName>
                                        </p:attrNameLst>
                                      </p:cBhvr>
                                      <p:tavLst>
                                        <p:tav tm="0">
                                          <p:val>
                                            <p:strVal val="#ppt_y+.1"/>
                                          </p:val>
                                        </p:tav>
                                        <p:tav tm="100000">
                                          <p:val>
                                            <p:strVal val="#ppt_y"/>
                                          </p:val>
                                        </p:tav>
                                      </p:tavLst>
                                    </p:anim>
                                    <p:animEffect transition="in" filter="fade">
                                      <p:cBhvr>
                                        <p:cTn id="56" dur="1000" decel="50000">
                                          <p:stCondLst>
                                            <p:cond delay="0"/>
                                          </p:stCondLst>
                                        </p:cTn>
                                        <p:tgtEl>
                                          <p:spTgt spid="9">
                                            <p:txEl>
                                              <p:pRg st="8" end="8"/>
                                            </p:txEl>
                                          </p:spTgt>
                                        </p:tgtEl>
                                      </p:cBhvr>
                                    </p:animEffect>
                                  </p:childTnLst>
                                </p:cTn>
                              </p:par>
                              <p:par>
                                <p:cTn id="57" presetID="25" presetClass="entr" presetSubtype="0" fill="hold" grpId="0" nodeType="withEffect">
                                  <p:stCondLst>
                                    <p:cond delay="0"/>
                                  </p:stCondLst>
                                  <p:childTnLst>
                                    <p:set>
                                      <p:cBhvr>
                                        <p:cTn id="58" dur="1" fill="hold">
                                          <p:stCondLst>
                                            <p:cond delay="0"/>
                                          </p:stCondLst>
                                        </p:cTn>
                                        <p:tgtEl>
                                          <p:spTgt spid="9">
                                            <p:txEl>
                                              <p:pRg st="9" end="9"/>
                                            </p:txEl>
                                          </p:spTgt>
                                        </p:tgtEl>
                                        <p:attrNameLst>
                                          <p:attrName>style.visibility</p:attrName>
                                        </p:attrNameLst>
                                      </p:cBhvr>
                                      <p:to>
                                        <p:strVal val="visible"/>
                                      </p:to>
                                    </p:set>
                                    <p:anim calcmode="lin" valueType="num">
                                      <p:cBhvr>
                                        <p:cTn id="59" dur="500" decel="50000" fill="hold">
                                          <p:stCondLst>
                                            <p:cond delay="0"/>
                                          </p:stCondLst>
                                        </p:cTn>
                                        <p:tgtEl>
                                          <p:spTgt spid="9">
                                            <p:txEl>
                                              <p:pRg st="9" end="9"/>
                                            </p:txEl>
                                          </p:spTgt>
                                        </p:tgtEl>
                                        <p:attrNameLst>
                                          <p:attrName>style.rotation</p:attrName>
                                        </p:attrNameLst>
                                      </p:cBhvr>
                                      <p:tavLst>
                                        <p:tav tm="0">
                                          <p:val>
                                            <p:fltVal val="-90"/>
                                          </p:val>
                                        </p:tav>
                                        <p:tav tm="100000">
                                          <p:val>
                                            <p:fltVal val="0"/>
                                          </p:val>
                                        </p:tav>
                                      </p:tavLst>
                                    </p:anim>
                                    <p:anim calcmode="lin" valueType="num">
                                      <p:cBhvr>
                                        <p:cTn id="60" dur="500" decel="50000" fill="hold">
                                          <p:stCondLst>
                                            <p:cond delay="0"/>
                                          </p:stCondLst>
                                        </p:cTn>
                                        <p:tgtEl>
                                          <p:spTgt spid="9">
                                            <p:txEl>
                                              <p:pRg st="9" end="9"/>
                                            </p:txEl>
                                          </p:spTgt>
                                        </p:tgtEl>
                                        <p:attrNameLst>
                                          <p:attrName>ppt_w</p:attrName>
                                        </p:attrNameLst>
                                      </p:cBhvr>
                                      <p:tavLst>
                                        <p:tav tm="0">
                                          <p:val>
                                            <p:strVal val="#ppt_w"/>
                                          </p:val>
                                        </p:tav>
                                        <p:tav tm="100000">
                                          <p:val>
                                            <p:strVal val="#ppt_w*.05"/>
                                          </p:val>
                                        </p:tav>
                                      </p:tavLst>
                                    </p:anim>
                                    <p:anim calcmode="lin" valueType="num">
                                      <p:cBhvr>
                                        <p:cTn id="61" dur="500" accel="50000" fill="hold">
                                          <p:stCondLst>
                                            <p:cond delay="500"/>
                                          </p:stCondLst>
                                        </p:cTn>
                                        <p:tgtEl>
                                          <p:spTgt spid="9">
                                            <p:txEl>
                                              <p:pRg st="9" end="9"/>
                                            </p:txEl>
                                          </p:spTgt>
                                        </p:tgtEl>
                                        <p:attrNameLst>
                                          <p:attrName>ppt_w</p:attrName>
                                        </p:attrNameLst>
                                      </p:cBhvr>
                                      <p:tavLst>
                                        <p:tav tm="0">
                                          <p:val>
                                            <p:strVal val="#ppt_w*.05"/>
                                          </p:val>
                                        </p:tav>
                                        <p:tav tm="100000">
                                          <p:val>
                                            <p:strVal val="#ppt_w"/>
                                          </p:val>
                                        </p:tav>
                                      </p:tavLst>
                                    </p:anim>
                                    <p:anim calcmode="lin" valueType="num">
                                      <p:cBhvr>
                                        <p:cTn id="62" dur="1000" fill="hold"/>
                                        <p:tgtEl>
                                          <p:spTgt spid="9">
                                            <p:txEl>
                                              <p:pRg st="9" end="9"/>
                                            </p:txEl>
                                          </p:spTgt>
                                        </p:tgtEl>
                                        <p:attrNameLst>
                                          <p:attrName>ppt_h</p:attrName>
                                        </p:attrNameLst>
                                      </p:cBhvr>
                                      <p:tavLst>
                                        <p:tav tm="0">
                                          <p:val>
                                            <p:strVal val="#ppt_h"/>
                                          </p:val>
                                        </p:tav>
                                        <p:tav tm="100000">
                                          <p:val>
                                            <p:strVal val="#ppt_h"/>
                                          </p:val>
                                        </p:tav>
                                      </p:tavLst>
                                    </p:anim>
                                    <p:anim calcmode="lin" valueType="num">
                                      <p:cBhvr>
                                        <p:cTn id="63" dur="500" decel="50000" fill="hold">
                                          <p:stCondLst>
                                            <p:cond delay="0"/>
                                          </p:stCondLst>
                                        </p:cTn>
                                        <p:tgtEl>
                                          <p:spTgt spid="9">
                                            <p:txEl>
                                              <p:pRg st="9" end="9"/>
                                            </p:txEl>
                                          </p:spTgt>
                                        </p:tgtEl>
                                        <p:attrNameLst>
                                          <p:attrName>ppt_x</p:attrName>
                                        </p:attrNameLst>
                                      </p:cBhvr>
                                      <p:tavLst>
                                        <p:tav tm="0">
                                          <p:val>
                                            <p:strVal val="#ppt_x+.4"/>
                                          </p:val>
                                        </p:tav>
                                        <p:tav tm="100000">
                                          <p:val>
                                            <p:strVal val="#ppt_x"/>
                                          </p:val>
                                        </p:tav>
                                      </p:tavLst>
                                    </p:anim>
                                    <p:anim calcmode="lin" valueType="num">
                                      <p:cBhvr>
                                        <p:cTn id="64" dur="500" decel="50000" fill="hold">
                                          <p:stCondLst>
                                            <p:cond delay="0"/>
                                          </p:stCondLst>
                                        </p:cTn>
                                        <p:tgtEl>
                                          <p:spTgt spid="9">
                                            <p:txEl>
                                              <p:pRg st="9" end="9"/>
                                            </p:txEl>
                                          </p:spTgt>
                                        </p:tgtEl>
                                        <p:attrNameLst>
                                          <p:attrName>ppt_y</p:attrName>
                                        </p:attrNameLst>
                                      </p:cBhvr>
                                      <p:tavLst>
                                        <p:tav tm="0">
                                          <p:val>
                                            <p:strVal val="#ppt_y-.2"/>
                                          </p:val>
                                        </p:tav>
                                        <p:tav tm="100000">
                                          <p:val>
                                            <p:strVal val="#ppt_y+.1"/>
                                          </p:val>
                                        </p:tav>
                                      </p:tavLst>
                                    </p:anim>
                                    <p:anim calcmode="lin" valueType="num">
                                      <p:cBhvr>
                                        <p:cTn id="65" dur="500" accel="50000" fill="hold">
                                          <p:stCondLst>
                                            <p:cond delay="500"/>
                                          </p:stCondLst>
                                        </p:cTn>
                                        <p:tgtEl>
                                          <p:spTgt spid="9">
                                            <p:txEl>
                                              <p:pRg st="9" end="9"/>
                                            </p:txEl>
                                          </p:spTgt>
                                        </p:tgtEl>
                                        <p:attrNameLst>
                                          <p:attrName>ppt_y</p:attrName>
                                        </p:attrNameLst>
                                      </p:cBhvr>
                                      <p:tavLst>
                                        <p:tav tm="0">
                                          <p:val>
                                            <p:strVal val="#ppt_y+.1"/>
                                          </p:val>
                                        </p:tav>
                                        <p:tav tm="100000">
                                          <p:val>
                                            <p:strVal val="#ppt_y"/>
                                          </p:val>
                                        </p:tav>
                                      </p:tavLst>
                                    </p:anim>
                                    <p:animEffect transition="in" filter="fade">
                                      <p:cBhvr>
                                        <p:cTn id="66" dur="1000" decel="50000">
                                          <p:stCondLst>
                                            <p:cond delay="0"/>
                                          </p:stCondLst>
                                        </p:cTn>
                                        <p:tgtEl>
                                          <p:spTgt spid="9">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7" y="5517232"/>
            <a:ext cx="2160240" cy="877441"/>
          </a:xfrm>
          <a:prstGeom prst="rect">
            <a:avLst/>
          </a:prstGeom>
          <a:noFill/>
          <a:extLst>
            <a:ext uri="{909E8E84-426E-40DD-AFC4-6F175D3DCCD1}">
              <a14:hiddenFill xmlns:a14="http://schemas.microsoft.com/office/drawing/2010/main">
                <a:solidFill>
                  <a:srgbClr val="FFFFFF"/>
                </a:solidFill>
              </a14:hiddenFill>
            </a:ext>
          </a:extLst>
        </p:spPr>
      </p:pic>
      <p:sp>
        <p:nvSpPr>
          <p:cNvPr id="3" name="Rechteck 2"/>
          <p:cNvSpPr/>
          <p:nvPr/>
        </p:nvSpPr>
        <p:spPr>
          <a:xfrm>
            <a:off x="251520" y="1665968"/>
            <a:ext cx="8424937" cy="4355038"/>
          </a:xfrm>
          <a:prstGeom prst="rect">
            <a:avLst/>
          </a:prstGeom>
        </p:spPr>
        <p:txBody>
          <a:bodyPr wrap="square">
            <a:spAutoFit/>
          </a:bodyPr>
          <a:lstStyle/>
          <a:p>
            <a:pPr lvl="0"/>
            <a:r>
              <a:rPr lang="de-DE" sz="1400" dirty="0">
                <a:solidFill>
                  <a:prstClr val="black"/>
                </a:solidFill>
              </a:rPr>
              <a:t>9.</a:t>
            </a:r>
          </a:p>
          <a:p>
            <a:pPr lvl="0"/>
            <a:r>
              <a:rPr lang="de-DE" sz="1400" dirty="0">
                <a:solidFill>
                  <a:prstClr val="black"/>
                </a:solidFill>
              </a:rPr>
              <a:t>Die europäische Krankenversicherungskarte bescheinigt den Anspruch des Karteninhabers auf Sachleistungen, die sich während eines vorübergehenden Aufenthalts in einem anderen Mitgliedstaat als medizinisch notwendig erweisen und dort erbracht werden, damit der Karteninhaber nicht vorzeitig in den zuständigen Staat oder den Wohnortstaat zurückkehren muss, um die erforderlichen medizinischen Leistungen zu erhalten.</a:t>
            </a:r>
          </a:p>
          <a:p>
            <a:pPr lvl="0"/>
            <a:endParaRPr lang="de-DE" sz="1400" dirty="0">
              <a:solidFill>
                <a:prstClr val="black"/>
              </a:solidFill>
            </a:endParaRPr>
          </a:p>
          <a:p>
            <a:pPr lvl="0"/>
            <a:r>
              <a:rPr lang="de-DE" sz="1400" dirty="0">
                <a:solidFill>
                  <a:prstClr val="black"/>
                </a:solidFill>
              </a:rPr>
              <a:t>Zweck dieser Leistungen ist, dass die versicherte Person ihren Aufenthalt unter medizinisch unbedenklichen Bedingungen fortsetzen kann.</a:t>
            </a:r>
          </a:p>
          <a:p>
            <a:pPr lvl="0"/>
            <a:endParaRPr lang="de-DE" sz="1400" dirty="0">
              <a:solidFill>
                <a:prstClr val="black"/>
              </a:solidFill>
            </a:endParaRPr>
          </a:p>
          <a:p>
            <a:pPr lvl="0"/>
            <a:r>
              <a:rPr lang="fr-FR" sz="1400" dirty="0">
                <a:solidFill>
                  <a:schemeClr val="bg1"/>
                </a:solidFill>
              </a:rPr>
              <a:t>9.</a:t>
            </a:r>
          </a:p>
          <a:p>
            <a:pPr lvl="0"/>
            <a:r>
              <a:rPr lang="fr-FR" sz="1400" dirty="0">
                <a:solidFill>
                  <a:schemeClr val="bg1"/>
                </a:solidFill>
              </a:rPr>
              <a:t>La carte européenne d’assurance maladie prouve que son titulaire a droit, dans l’État membre de séjour, aux prestations de maladie en nature qui s’avèrent nécessaires du point de vue médical et qui sont servies lors d’un séjour temporaire dans un autre État membre afin que le titulaire ne soit pas contraint de rejoindre, avant la fin de la durée prévue de son séjour, l’État compétent ou l’État de résidence pour y recevoir le traitement dont il a besoin.</a:t>
            </a:r>
          </a:p>
          <a:p>
            <a:pPr lvl="0"/>
            <a:endParaRPr lang="fr-FR" sz="1400" dirty="0">
              <a:solidFill>
                <a:schemeClr val="bg1"/>
              </a:solidFill>
            </a:endParaRPr>
          </a:p>
          <a:p>
            <a:pPr lvl="0"/>
            <a:r>
              <a:rPr lang="fr-FR" sz="1400" dirty="0">
                <a:solidFill>
                  <a:schemeClr val="bg1"/>
                </a:solidFill>
              </a:rPr>
              <a:t>De telles prestations visent à permettre à la personne assurée de continuer son séjour dans des conditions médicalement sûres.</a:t>
            </a:r>
          </a:p>
          <a:p>
            <a:pPr lvl="0"/>
            <a:r>
              <a:rPr lang="fr-FR" sz="1400" dirty="0">
                <a:solidFill>
                  <a:schemeClr val="bg1"/>
                </a:solidFill>
              </a:rPr>
              <a:t> </a:t>
            </a:r>
            <a:endParaRPr lang="de-DE" sz="1400" dirty="0">
              <a:solidFill>
                <a:schemeClr val="bg1"/>
              </a:solidFill>
            </a:endParaRPr>
          </a:p>
          <a:p>
            <a:pPr lvl="0"/>
            <a:r>
              <a:rPr lang="de-DE" sz="1100" dirty="0">
                <a:solidFill>
                  <a:prstClr val="black"/>
                </a:solidFill>
              </a:rPr>
              <a:t> </a:t>
            </a:r>
          </a:p>
        </p:txBody>
      </p:sp>
      <p:sp>
        <p:nvSpPr>
          <p:cNvPr id="4" name="Rechteck 3"/>
          <p:cNvSpPr/>
          <p:nvPr/>
        </p:nvSpPr>
        <p:spPr>
          <a:xfrm>
            <a:off x="395536" y="188640"/>
            <a:ext cx="5832648" cy="1477328"/>
          </a:xfrm>
          <a:prstGeom prst="rect">
            <a:avLst/>
          </a:prstGeom>
        </p:spPr>
        <p:txBody>
          <a:bodyPr wrap="square">
            <a:spAutoFit/>
          </a:bodyPr>
          <a:lstStyle/>
          <a:p>
            <a:pPr lvl="0"/>
            <a:r>
              <a:rPr lang="de-DE" dirty="0">
                <a:solidFill>
                  <a:prstClr val="black"/>
                </a:solidFill>
              </a:rPr>
              <a:t>Beschluss Nr. 51 vom 12.06.2009</a:t>
            </a:r>
          </a:p>
          <a:p>
            <a:pPr lvl="0"/>
            <a:r>
              <a:rPr lang="de-DE" dirty="0">
                <a:solidFill>
                  <a:prstClr val="black"/>
                </a:solidFill>
              </a:rPr>
              <a:t>Amtsblatt der Europäischen Union 2010/C 106/08</a:t>
            </a:r>
          </a:p>
          <a:p>
            <a:pPr lvl="0"/>
            <a:endParaRPr lang="de-DE" dirty="0">
              <a:solidFill>
                <a:prstClr val="black"/>
              </a:solidFill>
            </a:endParaRPr>
          </a:p>
          <a:p>
            <a:pPr lvl="0"/>
            <a:r>
              <a:rPr lang="fr-FR" dirty="0">
                <a:solidFill>
                  <a:prstClr val="white"/>
                </a:solidFill>
              </a:rPr>
              <a:t>Décision n° 51 du 12.06.2009</a:t>
            </a:r>
          </a:p>
          <a:p>
            <a:pPr lvl="0"/>
            <a:r>
              <a:rPr lang="fr-FR" dirty="0">
                <a:solidFill>
                  <a:prstClr val="white"/>
                </a:solidFill>
              </a:rPr>
              <a:t>Journal officiel de l'Union européenne 2010/C 106/08</a:t>
            </a:r>
          </a:p>
        </p:txBody>
      </p:sp>
      <p:sp>
        <p:nvSpPr>
          <p:cNvPr id="8" name="Textplatzhalter 5">
            <a:extLst>
              <a:ext uri="{FF2B5EF4-FFF2-40B4-BE49-F238E27FC236}">
                <a16:creationId xmlns:a16="http://schemas.microsoft.com/office/drawing/2014/main" id="{4A0F37C9-A143-402B-A892-7B7B7899614D}"/>
              </a:ext>
            </a:extLst>
          </p:cNvPr>
          <p:cNvSpPr txBox="1">
            <a:spLocks/>
          </p:cNvSpPr>
          <p:nvPr/>
        </p:nvSpPr>
        <p:spPr>
          <a:xfrm>
            <a:off x="-283507" y="5650137"/>
            <a:ext cx="4762501" cy="1236429"/>
          </a:xfrm>
          <a:prstGeom prst="rect">
            <a:avLst/>
          </a:prstGeom>
          <a:ln>
            <a:noFill/>
          </a:ln>
        </p:spPr>
        <p:txBody>
          <a:bodyPr vert="horz" wrap="square" lIns="91440" tIns="45720" rIns="91440" bIns="45720" rtlCol="0">
            <a:spAutoFit/>
          </a:bodyPr>
          <a:lstStyle>
            <a:lvl1pPr marL="504000" indent="0" algn="l" defTabSz="914400" rtl="0" eaLnBrk="1" latinLnBrk="0" hangingPunct="1">
              <a:lnSpc>
                <a:spcPts val="2020"/>
              </a:lnSpc>
              <a:spcBef>
                <a:spcPct val="20000"/>
              </a:spcBef>
              <a:buFont typeface="Arial" panose="020B0604020202020204" pitchFamily="34" charset="0"/>
              <a:buNone/>
              <a:defRPr sz="1500" b="0" i="0" kern="1200" baseline="0">
                <a:ln>
                  <a:noFill/>
                </a:ln>
                <a:solidFill>
                  <a:schemeClr val="bg1"/>
                </a:solidFill>
                <a:latin typeface="Arial"/>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a:t>28.04.2022</a:t>
            </a:r>
          </a:p>
          <a:p>
            <a:r>
              <a:rPr lang="de-DE" dirty="0">
                <a:solidFill>
                  <a:schemeClr val="tx1"/>
                </a:solidFill>
              </a:rPr>
              <a:t>Workshop: </a:t>
            </a:r>
          </a:p>
          <a:p>
            <a:r>
              <a:rPr lang="de-DE" dirty="0">
                <a:solidFill>
                  <a:schemeClr val="tx1"/>
                </a:solidFill>
              </a:rPr>
              <a:t>Vorbereitung auf die Zeit nach der Pandemie</a:t>
            </a:r>
          </a:p>
          <a:p>
            <a:r>
              <a:rPr lang="fr-FR" dirty="0"/>
              <a:t>Construire l’après-crise sanitaire </a:t>
            </a:r>
            <a:endParaRPr lang="de-DE" dirty="0"/>
          </a:p>
        </p:txBody>
      </p:sp>
    </p:spTree>
    <p:extLst>
      <p:ext uri="{BB962C8B-B14F-4D97-AF65-F5344CB8AC3E}">
        <p14:creationId xmlns:p14="http://schemas.microsoft.com/office/powerpoint/2010/main" val="640296547"/>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3">
                                            <p:txEl>
                                              <p:pRg st="0" end="0"/>
                                            </p:txEl>
                                          </p:spTgt>
                                        </p:tgtEl>
                                      </p:cBhvr>
                                    </p:animEffect>
                                  </p:childTnLst>
                                </p:cTn>
                              </p:par>
                              <p:par>
                                <p:cTn id="15" presetID="25" presetClass="entr" presetSubtype="0" fill="hold" grpId="0" nodeType="with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p:cTn id="17"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20"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3">
                                            <p:txEl>
                                              <p:pRg st="1" end="1"/>
                                            </p:txEl>
                                          </p:spTgt>
                                        </p:tgtEl>
                                      </p:cBhvr>
                                    </p:animEffect>
                                  </p:childTnLst>
                                </p:cTn>
                              </p:par>
                              <p:par>
                                <p:cTn id="25" presetID="25" presetClass="entr" presetSubtype="0" fill="hold" grpId="0" nodeType="with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p:cTn id="27" dur="500" decel="50000" fill="hold">
                                          <p:stCondLst>
                                            <p:cond delay="0"/>
                                          </p:stCondLst>
                                        </p:cTn>
                                        <p:tgtEl>
                                          <p:spTgt spid="3">
                                            <p:txEl>
                                              <p:pRg st="3" end="3"/>
                                            </p:txEl>
                                          </p:spTgt>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3">
                                            <p:txEl>
                                              <p:pRg st="3" end="3"/>
                                            </p:txEl>
                                          </p:spTgt>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3">
                                            <p:txEl>
                                              <p:pRg st="3" end="3"/>
                                            </p:txEl>
                                          </p:spTgt>
                                        </p:tgtEl>
                                        <p:attrNameLst>
                                          <p:attrName>ppt_w</p:attrName>
                                        </p:attrNameLst>
                                      </p:cBhvr>
                                      <p:tavLst>
                                        <p:tav tm="0">
                                          <p:val>
                                            <p:strVal val="#ppt_w*.05"/>
                                          </p:val>
                                        </p:tav>
                                        <p:tav tm="100000">
                                          <p:val>
                                            <p:strVal val="#ppt_w"/>
                                          </p:val>
                                        </p:tav>
                                      </p:tavLst>
                                    </p:anim>
                                    <p:anim calcmode="lin" valueType="num">
                                      <p:cBhvr>
                                        <p:cTn id="30" dur="1000" fill="hold"/>
                                        <p:tgtEl>
                                          <p:spTgt spid="3">
                                            <p:txEl>
                                              <p:pRg st="3" end="3"/>
                                            </p:txEl>
                                          </p:spTgt>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3">
                                            <p:txEl>
                                              <p:pRg st="3" end="3"/>
                                            </p:txEl>
                                          </p:spTgt>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3">
                                            <p:txEl>
                                              <p:pRg st="3" end="3"/>
                                            </p:txEl>
                                          </p:spTgt>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3">
                                            <p:txEl>
                                              <p:pRg st="3" end="3"/>
                                            </p:txEl>
                                          </p:spTgt>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3">
                                            <p:txEl>
                                              <p:pRg st="3" end="3"/>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25" presetClass="entr" presetSubtype="0" fill="hold" grpId="0"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 calcmode="lin" valueType="num">
                                      <p:cBhvr>
                                        <p:cTn id="39" dur="500" decel="50000" fill="hold">
                                          <p:stCondLst>
                                            <p:cond delay="0"/>
                                          </p:stCondLst>
                                        </p:cTn>
                                        <p:tgtEl>
                                          <p:spTgt spid="3">
                                            <p:txEl>
                                              <p:pRg st="5" end="5"/>
                                            </p:txEl>
                                          </p:spTgt>
                                        </p:tgtEl>
                                        <p:attrNameLst>
                                          <p:attrName>style.rotation</p:attrName>
                                        </p:attrNameLst>
                                      </p:cBhvr>
                                      <p:tavLst>
                                        <p:tav tm="0">
                                          <p:val>
                                            <p:fltVal val="-90"/>
                                          </p:val>
                                        </p:tav>
                                        <p:tav tm="100000">
                                          <p:val>
                                            <p:fltVal val="0"/>
                                          </p:val>
                                        </p:tav>
                                      </p:tavLst>
                                    </p:anim>
                                    <p:anim calcmode="lin" valueType="num">
                                      <p:cBhvr>
                                        <p:cTn id="40" dur="500" decel="50000" fill="hold">
                                          <p:stCondLst>
                                            <p:cond delay="0"/>
                                          </p:stCondLst>
                                        </p:cTn>
                                        <p:tgtEl>
                                          <p:spTgt spid="3">
                                            <p:txEl>
                                              <p:pRg st="5" end="5"/>
                                            </p:txEl>
                                          </p:spTgt>
                                        </p:tgtEl>
                                        <p:attrNameLst>
                                          <p:attrName>ppt_w</p:attrName>
                                        </p:attrNameLst>
                                      </p:cBhvr>
                                      <p:tavLst>
                                        <p:tav tm="0">
                                          <p:val>
                                            <p:strVal val="#ppt_w"/>
                                          </p:val>
                                        </p:tav>
                                        <p:tav tm="100000">
                                          <p:val>
                                            <p:strVal val="#ppt_w*.05"/>
                                          </p:val>
                                        </p:tav>
                                      </p:tavLst>
                                    </p:anim>
                                    <p:anim calcmode="lin" valueType="num">
                                      <p:cBhvr>
                                        <p:cTn id="41" dur="500" accel="50000" fill="hold">
                                          <p:stCondLst>
                                            <p:cond delay="500"/>
                                          </p:stCondLst>
                                        </p:cTn>
                                        <p:tgtEl>
                                          <p:spTgt spid="3">
                                            <p:txEl>
                                              <p:pRg st="5" end="5"/>
                                            </p:txEl>
                                          </p:spTgt>
                                        </p:tgtEl>
                                        <p:attrNameLst>
                                          <p:attrName>ppt_w</p:attrName>
                                        </p:attrNameLst>
                                      </p:cBhvr>
                                      <p:tavLst>
                                        <p:tav tm="0">
                                          <p:val>
                                            <p:strVal val="#ppt_w*.05"/>
                                          </p:val>
                                        </p:tav>
                                        <p:tav tm="100000">
                                          <p:val>
                                            <p:strVal val="#ppt_w"/>
                                          </p:val>
                                        </p:tav>
                                      </p:tavLst>
                                    </p:anim>
                                    <p:anim calcmode="lin" valueType="num">
                                      <p:cBhvr>
                                        <p:cTn id="42" dur="1000" fill="hold"/>
                                        <p:tgtEl>
                                          <p:spTgt spid="3">
                                            <p:txEl>
                                              <p:pRg st="5" end="5"/>
                                            </p:txEl>
                                          </p:spTgt>
                                        </p:tgtEl>
                                        <p:attrNameLst>
                                          <p:attrName>ppt_h</p:attrName>
                                        </p:attrNameLst>
                                      </p:cBhvr>
                                      <p:tavLst>
                                        <p:tav tm="0">
                                          <p:val>
                                            <p:strVal val="#ppt_h"/>
                                          </p:val>
                                        </p:tav>
                                        <p:tav tm="100000">
                                          <p:val>
                                            <p:strVal val="#ppt_h"/>
                                          </p:val>
                                        </p:tav>
                                      </p:tavLst>
                                    </p:anim>
                                    <p:anim calcmode="lin" valueType="num">
                                      <p:cBhvr>
                                        <p:cTn id="43" dur="500" decel="50000" fill="hold">
                                          <p:stCondLst>
                                            <p:cond delay="0"/>
                                          </p:stCondLst>
                                        </p:cTn>
                                        <p:tgtEl>
                                          <p:spTgt spid="3">
                                            <p:txEl>
                                              <p:pRg st="5" end="5"/>
                                            </p:txEl>
                                          </p:spTgt>
                                        </p:tgtEl>
                                        <p:attrNameLst>
                                          <p:attrName>ppt_x</p:attrName>
                                        </p:attrNameLst>
                                      </p:cBhvr>
                                      <p:tavLst>
                                        <p:tav tm="0">
                                          <p:val>
                                            <p:strVal val="#ppt_x+.4"/>
                                          </p:val>
                                        </p:tav>
                                        <p:tav tm="100000">
                                          <p:val>
                                            <p:strVal val="#ppt_x"/>
                                          </p:val>
                                        </p:tav>
                                      </p:tavLst>
                                    </p:anim>
                                    <p:anim calcmode="lin" valueType="num">
                                      <p:cBhvr>
                                        <p:cTn id="44" dur="500" decel="50000" fill="hold">
                                          <p:stCondLst>
                                            <p:cond delay="0"/>
                                          </p:stCondLst>
                                        </p:cTn>
                                        <p:tgtEl>
                                          <p:spTgt spid="3">
                                            <p:txEl>
                                              <p:pRg st="5" end="5"/>
                                            </p:txEl>
                                          </p:spTgt>
                                        </p:tgtEl>
                                        <p:attrNameLst>
                                          <p:attrName>ppt_y</p:attrName>
                                        </p:attrNameLst>
                                      </p:cBhvr>
                                      <p:tavLst>
                                        <p:tav tm="0">
                                          <p:val>
                                            <p:strVal val="#ppt_y-.2"/>
                                          </p:val>
                                        </p:tav>
                                        <p:tav tm="100000">
                                          <p:val>
                                            <p:strVal val="#ppt_y+.1"/>
                                          </p:val>
                                        </p:tav>
                                      </p:tavLst>
                                    </p:anim>
                                    <p:anim calcmode="lin" valueType="num">
                                      <p:cBhvr>
                                        <p:cTn id="45" dur="500" accel="50000" fill="hold">
                                          <p:stCondLst>
                                            <p:cond delay="500"/>
                                          </p:stCondLst>
                                        </p:cTn>
                                        <p:tgtEl>
                                          <p:spTgt spid="3">
                                            <p:txEl>
                                              <p:pRg st="5" end="5"/>
                                            </p:txEl>
                                          </p:spTgt>
                                        </p:tgtEl>
                                        <p:attrNameLst>
                                          <p:attrName>ppt_y</p:attrName>
                                        </p:attrNameLst>
                                      </p:cBhvr>
                                      <p:tavLst>
                                        <p:tav tm="0">
                                          <p:val>
                                            <p:strVal val="#ppt_y+.1"/>
                                          </p:val>
                                        </p:tav>
                                        <p:tav tm="100000">
                                          <p:val>
                                            <p:strVal val="#ppt_y"/>
                                          </p:val>
                                        </p:tav>
                                      </p:tavLst>
                                    </p:anim>
                                    <p:animEffect transition="in" filter="fade">
                                      <p:cBhvr>
                                        <p:cTn id="46" dur="1000" decel="50000">
                                          <p:stCondLst>
                                            <p:cond delay="0"/>
                                          </p:stCondLst>
                                        </p:cTn>
                                        <p:tgtEl>
                                          <p:spTgt spid="3">
                                            <p:txEl>
                                              <p:pRg st="5" end="5"/>
                                            </p:txEl>
                                          </p:spTgt>
                                        </p:tgtEl>
                                      </p:cBhvr>
                                    </p:animEffect>
                                  </p:childTnLst>
                                </p:cTn>
                              </p:par>
                              <p:par>
                                <p:cTn id="47" presetID="25" presetClass="entr" presetSubtype="0" fill="hold" grpId="0" nodeType="with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p:cTn id="49" dur="500" decel="50000" fill="hold">
                                          <p:stCondLst>
                                            <p:cond delay="0"/>
                                          </p:stCondLst>
                                        </p:cTn>
                                        <p:tgtEl>
                                          <p:spTgt spid="3">
                                            <p:txEl>
                                              <p:pRg st="6" end="6"/>
                                            </p:txEl>
                                          </p:spTgt>
                                        </p:tgtEl>
                                        <p:attrNameLst>
                                          <p:attrName>style.rotation</p:attrName>
                                        </p:attrNameLst>
                                      </p:cBhvr>
                                      <p:tavLst>
                                        <p:tav tm="0">
                                          <p:val>
                                            <p:fltVal val="-90"/>
                                          </p:val>
                                        </p:tav>
                                        <p:tav tm="100000">
                                          <p:val>
                                            <p:fltVal val="0"/>
                                          </p:val>
                                        </p:tav>
                                      </p:tavLst>
                                    </p:anim>
                                    <p:anim calcmode="lin" valueType="num">
                                      <p:cBhvr>
                                        <p:cTn id="50" dur="500" decel="50000" fill="hold">
                                          <p:stCondLst>
                                            <p:cond delay="0"/>
                                          </p:stCondLst>
                                        </p:cTn>
                                        <p:tgtEl>
                                          <p:spTgt spid="3">
                                            <p:txEl>
                                              <p:pRg st="6" end="6"/>
                                            </p:txEl>
                                          </p:spTgt>
                                        </p:tgtEl>
                                        <p:attrNameLst>
                                          <p:attrName>ppt_w</p:attrName>
                                        </p:attrNameLst>
                                      </p:cBhvr>
                                      <p:tavLst>
                                        <p:tav tm="0">
                                          <p:val>
                                            <p:strVal val="#ppt_w"/>
                                          </p:val>
                                        </p:tav>
                                        <p:tav tm="100000">
                                          <p:val>
                                            <p:strVal val="#ppt_w*.05"/>
                                          </p:val>
                                        </p:tav>
                                      </p:tavLst>
                                    </p:anim>
                                    <p:anim calcmode="lin" valueType="num">
                                      <p:cBhvr>
                                        <p:cTn id="51" dur="500" accel="50000" fill="hold">
                                          <p:stCondLst>
                                            <p:cond delay="500"/>
                                          </p:stCondLst>
                                        </p:cTn>
                                        <p:tgtEl>
                                          <p:spTgt spid="3">
                                            <p:txEl>
                                              <p:pRg st="6" end="6"/>
                                            </p:txEl>
                                          </p:spTgt>
                                        </p:tgtEl>
                                        <p:attrNameLst>
                                          <p:attrName>ppt_w</p:attrName>
                                        </p:attrNameLst>
                                      </p:cBhvr>
                                      <p:tavLst>
                                        <p:tav tm="0">
                                          <p:val>
                                            <p:strVal val="#ppt_w*.05"/>
                                          </p:val>
                                        </p:tav>
                                        <p:tav tm="100000">
                                          <p:val>
                                            <p:strVal val="#ppt_w"/>
                                          </p:val>
                                        </p:tav>
                                      </p:tavLst>
                                    </p:anim>
                                    <p:anim calcmode="lin" valueType="num">
                                      <p:cBhvr>
                                        <p:cTn id="52" dur="1000" fill="hold"/>
                                        <p:tgtEl>
                                          <p:spTgt spid="3">
                                            <p:txEl>
                                              <p:pRg st="6" end="6"/>
                                            </p:txEl>
                                          </p:spTgt>
                                        </p:tgtEl>
                                        <p:attrNameLst>
                                          <p:attrName>ppt_h</p:attrName>
                                        </p:attrNameLst>
                                      </p:cBhvr>
                                      <p:tavLst>
                                        <p:tav tm="0">
                                          <p:val>
                                            <p:strVal val="#ppt_h"/>
                                          </p:val>
                                        </p:tav>
                                        <p:tav tm="100000">
                                          <p:val>
                                            <p:strVal val="#ppt_h"/>
                                          </p:val>
                                        </p:tav>
                                      </p:tavLst>
                                    </p:anim>
                                    <p:anim calcmode="lin" valueType="num">
                                      <p:cBhvr>
                                        <p:cTn id="53" dur="500" decel="50000" fill="hold">
                                          <p:stCondLst>
                                            <p:cond delay="0"/>
                                          </p:stCondLst>
                                        </p:cTn>
                                        <p:tgtEl>
                                          <p:spTgt spid="3">
                                            <p:txEl>
                                              <p:pRg st="6" end="6"/>
                                            </p:txEl>
                                          </p:spTgt>
                                        </p:tgtEl>
                                        <p:attrNameLst>
                                          <p:attrName>ppt_x</p:attrName>
                                        </p:attrNameLst>
                                      </p:cBhvr>
                                      <p:tavLst>
                                        <p:tav tm="0">
                                          <p:val>
                                            <p:strVal val="#ppt_x+.4"/>
                                          </p:val>
                                        </p:tav>
                                        <p:tav tm="100000">
                                          <p:val>
                                            <p:strVal val="#ppt_x"/>
                                          </p:val>
                                        </p:tav>
                                      </p:tavLst>
                                    </p:anim>
                                    <p:anim calcmode="lin" valueType="num">
                                      <p:cBhvr>
                                        <p:cTn id="54" dur="500" decel="50000" fill="hold">
                                          <p:stCondLst>
                                            <p:cond delay="0"/>
                                          </p:stCondLst>
                                        </p:cTn>
                                        <p:tgtEl>
                                          <p:spTgt spid="3">
                                            <p:txEl>
                                              <p:pRg st="6" end="6"/>
                                            </p:txEl>
                                          </p:spTgt>
                                        </p:tgtEl>
                                        <p:attrNameLst>
                                          <p:attrName>ppt_y</p:attrName>
                                        </p:attrNameLst>
                                      </p:cBhvr>
                                      <p:tavLst>
                                        <p:tav tm="0">
                                          <p:val>
                                            <p:strVal val="#ppt_y-.2"/>
                                          </p:val>
                                        </p:tav>
                                        <p:tav tm="100000">
                                          <p:val>
                                            <p:strVal val="#ppt_y+.1"/>
                                          </p:val>
                                        </p:tav>
                                      </p:tavLst>
                                    </p:anim>
                                    <p:anim calcmode="lin" valueType="num">
                                      <p:cBhvr>
                                        <p:cTn id="55" dur="500" accel="50000" fill="hold">
                                          <p:stCondLst>
                                            <p:cond delay="500"/>
                                          </p:stCondLst>
                                        </p:cTn>
                                        <p:tgtEl>
                                          <p:spTgt spid="3">
                                            <p:txEl>
                                              <p:pRg st="6" end="6"/>
                                            </p:txEl>
                                          </p:spTgt>
                                        </p:tgtEl>
                                        <p:attrNameLst>
                                          <p:attrName>ppt_y</p:attrName>
                                        </p:attrNameLst>
                                      </p:cBhvr>
                                      <p:tavLst>
                                        <p:tav tm="0">
                                          <p:val>
                                            <p:strVal val="#ppt_y+.1"/>
                                          </p:val>
                                        </p:tav>
                                        <p:tav tm="100000">
                                          <p:val>
                                            <p:strVal val="#ppt_y"/>
                                          </p:val>
                                        </p:tav>
                                      </p:tavLst>
                                    </p:anim>
                                    <p:animEffect transition="in" filter="fade">
                                      <p:cBhvr>
                                        <p:cTn id="56" dur="1000" decel="50000">
                                          <p:stCondLst>
                                            <p:cond delay="0"/>
                                          </p:stCondLst>
                                        </p:cTn>
                                        <p:tgtEl>
                                          <p:spTgt spid="3">
                                            <p:txEl>
                                              <p:pRg st="6" end="6"/>
                                            </p:txEl>
                                          </p:spTgt>
                                        </p:tgtEl>
                                      </p:cBhvr>
                                    </p:animEffect>
                                  </p:childTnLst>
                                </p:cTn>
                              </p:par>
                              <p:par>
                                <p:cTn id="57" presetID="25" presetClass="entr" presetSubtype="0" fill="hold" grpId="0" nodeType="withEffect">
                                  <p:stCondLst>
                                    <p:cond delay="0"/>
                                  </p:stCondLst>
                                  <p:childTnLst>
                                    <p:set>
                                      <p:cBhvr>
                                        <p:cTn id="58" dur="1" fill="hold">
                                          <p:stCondLst>
                                            <p:cond delay="0"/>
                                          </p:stCondLst>
                                        </p:cTn>
                                        <p:tgtEl>
                                          <p:spTgt spid="3">
                                            <p:txEl>
                                              <p:pRg st="8" end="8"/>
                                            </p:txEl>
                                          </p:spTgt>
                                        </p:tgtEl>
                                        <p:attrNameLst>
                                          <p:attrName>style.visibility</p:attrName>
                                        </p:attrNameLst>
                                      </p:cBhvr>
                                      <p:to>
                                        <p:strVal val="visible"/>
                                      </p:to>
                                    </p:set>
                                    <p:anim calcmode="lin" valueType="num">
                                      <p:cBhvr>
                                        <p:cTn id="59" dur="500" decel="50000" fill="hold">
                                          <p:stCondLst>
                                            <p:cond delay="0"/>
                                          </p:stCondLst>
                                        </p:cTn>
                                        <p:tgtEl>
                                          <p:spTgt spid="3">
                                            <p:txEl>
                                              <p:pRg st="8" end="8"/>
                                            </p:txEl>
                                          </p:spTgt>
                                        </p:tgtEl>
                                        <p:attrNameLst>
                                          <p:attrName>style.rotation</p:attrName>
                                        </p:attrNameLst>
                                      </p:cBhvr>
                                      <p:tavLst>
                                        <p:tav tm="0">
                                          <p:val>
                                            <p:fltVal val="-90"/>
                                          </p:val>
                                        </p:tav>
                                        <p:tav tm="100000">
                                          <p:val>
                                            <p:fltVal val="0"/>
                                          </p:val>
                                        </p:tav>
                                      </p:tavLst>
                                    </p:anim>
                                    <p:anim calcmode="lin" valueType="num">
                                      <p:cBhvr>
                                        <p:cTn id="60" dur="500" decel="50000" fill="hold">
                                          <p:stCondLst>
                                            <p:cond delay="0"/>
                                          </p:stCondLst>
                                        </p:cTn>
                                        <p:tgtEl>
                                          <p:spTgt spid="3">
                                            <p:txEl>
                                              <p:pRg st="8" end="8"/>
                                            </p:txEl>
                                          </p:spTgt>
                                        </p:tgtEl>
                                        <p:attrNameLst>
                                          <p:attrName>ppt_w</p:attrName>
                                        </p:attrNameLst>
                                      </p:cBhvr>
                                      <p:tavLst>
                                        <p:tav tm="0">
                                          <p:val>
                                            <p:strVal val="#ppt_w"/>
                                          </p:val>
                                        </p:tav>
                                        <p:tav tm="100000">
                                          <p:val>
                                            <p:strVal val="#ppt_w*.05"/>
                                          </p:val>
                                        </p:tav>
                                      </p:tavLst>
                                    </p:anim>
                                    <p:anim calcmode="lin" valueType="num">
                                      <p:cBhvr>
                                        <p:cTn id="61" dur="500" accel="50000" fill="hold">
                                          <p:stCondLst>
                                            <p:cond delay="500"/>
                                          </p:stCondLst>
                                        </p:cTn>
                                        <p:tgtEl>
                                          <p:spTgt spid="3">
                                            <p:txEl>
                                              <p:pRg st="8" end="8"/>
                                            </p:txEl>
                                          </p:spTgt>
                                        </p:tgtEl>
                                        <p:attrNameLst>
                                          <p:attrName>ppt_w</p:attrName>
                                        </p:attrNameLst>
                                      </p:cBhvr>
                                      <p:tavLst>
                                        <p:tav tm="0">
                                          <p:val>
                                            <p:strVal val="#ppt_w*.05"/>
                                          </p:val>
                                        </p:tav>
                                        <p:tav tm="100000">
                                          <p:val>
                                            <p:strVal val="#ppt_w"/>
                                          </p:val>
                                        </p:tav>
                                      </p:tavLst>
                                    </p:anim>
                                    <p:anim calcmode="lin" valueType="num">
                                      <p:cBhvr>
                                        <p:cTn id="62" dur="1000" fill="hold"/>
                                        <p:tgtEl>
                                          <p:spTgt spid="3">
                                            <p:txEl>
                                              <p:pRg st="8" end="8"/>
                                            </p:txEl>
                                          </p:spTgt>
                                        </p:tgtEl>
                                        <p:attrNameLst>
                                          <p:attrName>ppt_h</p:attrName>
                                        </p:attrNameLst>
                                      </p:cBhvr>
                                      <p:tavLst>
                                        <p:tav tm="0">
                                          <p:val>
                                            <p:strVal val="#ppt_h"/>
                                          </p:val>
                                        </p:tav>
                                        <p:tav tm="100000">
                                          <p:val>
                                            <p:strVal val="#ppt_h"/>
                                          </p:val>
                                        </p:tav>
                                      </p:tavLst>
                                    </p:anim>
                                    <p:anim calcmode="lin" valueType="num">
                                      <p:cBhvr>
                                        <p:cTn id="63" dur="500" decel="50000" fill="hold">
                                          <p:stCondLst>
                                            <p:cond delay="0"/>
                                          </p:stCondLst>
                                        </p:cTn>
                                        <p:tgtEl>
                                          <p:spTgt spid="3">
                                            <p:txEl>
                                              <p:pRg st="8" end="8"/>
                                            </p:txEl>
                                          </p:spTgt>
                                        </p:tgtEl>
                                        <p:attrNameLst>
                                          <p:attrName>ppt_x</p:attrName>
                                        </p:attrNameLst>
                                      </p:cBhvr>
                                      <p:tavLst>
                                        <p:tav tm="0">
                                          <p:val>
                                            <p:strVal val="#ppt_x+.4"/>
                                          </p:val>
                                        </p:tav>
                                        <p:tav tm="100000">
                                          <p:val>
                                            <p:strVal val="#ppt_x"/>
                                          </p:val>
                                        </p:tav>
                                      </p:tavLst>
                                    </p:anim>
                                    <p:anim calcmode="lin" valueType="num">
                                      <p:cBhvr>
                                        <p:cTn id="64" dur="500" decel="50000" fill="hold">
                                          <p:stCondLst>
                                            <p:cond delay="0"/>
                                          </p:stCondLst>
                                        </p:cTn>
                                        <p:tgtEl>
                                          <p:spTgt spid="3">
                                            <p:txEl>
                                              <p:pRg st="8" end="8"/>
                                            </p:txEl>
                                          </p:spTgt>
                                        </p:tgtEl>
                                        <p:attrNameLst>
                                          <p:attrName>ppt_y</p:attrName>
                                        </p:attrNameLst>
                                      </p:cBhvr>
                                      <p:tavLst>
                                        <p:tav tm="0">
                                          <p:val>
                                            <p:strVal val="#ppt_y-.2"/>
                                          </p:val>
                                        </p:tav>
                                        <p:tav tm="100000">
                                          <p:val>
                                            <p:strVal val="#ppt_y+.1"/>
                                          </p:val>
                                        </p:tav>
                                      </p:tavLst>
                                    </p:anim>
                                    <p:anim calcmode="lin" valueType="num">
                                      <p:cBhvr>
                                        <p:cTn id="65" dur="500" accel="50000" fill="hold">
                                          <p:stCondLst>
                                            <p:cond delay="500"/>
                                          </p:stCondLst>
                                        </p:cTn>
                                        <p:tgtEl>
                                          <p:spTgt spid="3">
                                            <p:txEl>
                                              <p:pRg st="8" end="8"/>
                                            </p:txEl>
                                          </p:spTgt>
                                        </p:tgtEl>
                                        <p:attrNameLst>
                                          <p:attrName>ppt_y</p:attrName>
                                        </p:attrNameLst>
                                      </p:cBhvr>
                                      <p:tavLst>
                                        <p:tav tm="0">
                                          <p:val>
                                            <p:strVal val="#ppt_y+.1"/>
                                          </p:val>
                                        </p:tav>
                                        <p:tav tm="100000">
                                          <p:val>
                                            <p:strVal val="#ppt_y"/>
                                          </p:val>
                                        </p:tav>
                                      </p:tavLst>
                                    </p:anim>
                                    <p:animEffect transition="in" filter="fade">
                                      <p:cBhvr>
                                        <p:cTn id="66" dur="1000" decel="50000">
                                          <p:stCondLst>
                                            <p:cond delay="0"/>
                                          </p:stCondLst>
                                        </p:cTn>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7" y="5517232"/>
            <a:ext cx="2160240" cy="877441"/>
          </a:xfrm>
          <a:prstGeom prst="rect">
            <a:avLst/>
          </a:prstGeom>
          <a:noFill/>
          <a:extLst>
            <a:ext uri="{909E8E84-426E-40DD-AFC4-6F175D3DCCD1}">
              <a14:hiddenFill xmlns:a14="http://schemas.microsoft.com/office/drawing/2010/main">
                <a:solidFill>
                  <a:srgbClr val="FFFFFF"/>
                </a:solidFill>
              </a14:hiddenFill>
            </a:ext>
          </a:extLst>
        </p:spPr>
      </p:pic>
      <p:sp>
        <p:nvSpPr>
          <p:cNvPr id="2" name="Rechteck 1"/>
          <p:cNvSpPr/>
          <p:nvPr/>
        </p:nvSpPr>
        <p:spPr>
          <a:xfrm>
            <a:off x="287342" y="2276872"/>
            <a:ext cx="7056784" cy="2123658"/>
          </a:xfrm>
          <a:prstGeom prst="rect">
            <a:avLst/>
          </a:prstGeom>
        </p:spPr>
        <p:txBody>
          <a:bodyPr wrap="square">
            <a:spAutoFit/>
          </a:bodyPr>
          <a:lstStyle/>
          <a:p>
            <a:pPr lvl="0"/>
            <a:r>
              <a:rPr lang="de-DE" sz="1400" dirty="0">
                <a:solidFill>
                  <a:prstClr val="black"/>
                </a:solidFill>
              </a:rPr>
              <a:t>10.</a:t>
            </a:r>
          </a:p>
          <a:p>
            <a:pPr lvl="0"/>
            <a:r>
              <a:rPr lang="de-DE" sz="1400" dirty="0">
                <a:solidFill>
                  <a:prstClr val="black"/>
                </a:solidFill>
              </a:rPr>
              <a:t>Sachleistungen sind von der europäischen Krankenversicherungskarte nicht abgedeckt, wenn die Inanspruchnahme einer medizinischen Behandlung Zweck des Aufenthalts ist.</a:t>
            </a:r>
          </a:p>
          <a:p>
            <a:pPr lvl="0"/>
            <a:r>
              <a:rPr lang="de-DE" sz="1400" dirty="0">
                <a:solidFill>
                  <a:prstClr val="black"/>
                </a:solidFill>
              </a:rPr>
              <a:t> </a:t>
            </a:r>
          </a:p>
          <a:p>
            <a:pPr lvl="0"/>
            <a:r>
              <a:rPr lang="de-DE" sz="2000" dirty="0">
                <a:solidFill>
                  <a:prstClr val="black"/>
                </a:solidFill>
              </a:rPr>
              <a:t> </a:t>
            </a:r>
            <a:endParaRPr lang="fr-FR" sz="2000" dirty="0">
              <a:solidFill>
                <a:prstClr val="black"/>
              </a:solidFill>
            </a:endParaRPr>
          </a:p>
          <a:p>
            <a:r>
              <a:rPr lang="fr-FR" sz="1400" dirty="0">
                <a:solidFill>
                  <a:schemeClr val="bg1"/>
                </a:solidFill>
              </a:rPr>
              <a:t>10.</a:t>
            </a:r>
          </a:p>
          <a:p>
            <a:r>
              <a:rPr lang="fr-FR" sz="1400" dirty="0">
                <a:solidFill>
                  <a:schemeClr val="bg1"/>
                </a:solidFill>
              </a:rPr>
              <a:t>La carte européenne d’assurance maladie ne couvre pas les prestations de maladie en nature servies lors d’un séjour effectué dans le but de recevoir un traitement médical.</a:t>
            </a:r>
          </a:p>
          <a:p>
            <a:r>
              <a:rPr lang="fr-FR" sz="1400" dirty="0">
                <a:solidFill>
                  <a:prstClr val="black"/>
                </a:solidFill>
              </a:rPr>
              <a:t> </a:t>
            </a:r>
            <a:endParaRPr lang="de-DE" sz="1400" dirty="0">
              <a:solidFill>
                <a:prstClr val="black"/>
              </a:solidFill>
            </a:endParaRPr>
          </a:p>
        </p:txBody>
      </p:sp>
      <p:sp>
        <p:nvSpPr>
          <p:cNvPr id="3" name="Rechteck 2"/>
          <p:cNvSpPr/>
          <p:nvPr/>
        </p:nvSpPr>
        <p:spPr>
          <a:xfrm>
            <a:off x="251520" y="260648"/>
            <a:ext cx="5832648" cy="1477328"/>
          </a:xfrm>
          <a:prstGeom prst="rect">
            <a:avLst/>
          </a:prstGeom>
        </p:spPr>
        <p:txBody>
          <a:bodyPr wrap="square">
            <a:spAutoFit/>
          </a:bodyPr>
          <a:lstStyle/>
          <a:p>
            <a:r>
              <a:rPr lang="de-DE" dirty="0"/>
              <a:t>Beschluss Nr. 51 vom 12.06.2009</a:t>
            </a:r>
          </a:p>
          <a:p>
            <a:r>
              <a:rPr lang="de-DE" dirty="0"/>
              <a:t>Amtsblatt der Europäischen Union 2010/C 106/08</a:t>
            </a:r>
          </a:p>
          <a:p>
            <a:endParaRPr lang="de-DE" dirty="0"/>
          </a:p>
          <a:p>
            <a:r>
              <a:rPr lang="fr-FR" dirty="0">
                <a:solidFill>
                  <a:schemeClr val="bg1"/>
                </a:solidFill>
              </a:rPr>
              <a:t>Décision n° 51 du 12.06.2009</a:t>
            </a:r>
          </a:p>
          <a:p>
            <a:r>
              <a:rPr lang="fr-FR" dirty="0">
                <a:solidFill>
                  <a:schemeClr val="bg1"/>
                </a:solidFill>
              </a:rPr>
              <a:t>Journal officiel de l'Union européenne 2010/C 106/08</a:t>
            </a:r>
          </a:p>
        </p:txBody>
      </p:sp>
      <p:sp>
        <p:nvSpPr>
          <p:cNvPr id="8" name="Textplatzhalter 5">
            <a:extLst>
              <a:ext uri="{FF2B5EF4-FFF2-40B4-BE49-F238E27FC236}">
                <a16:creationId xmlns:a16="http://schemas.microsoft.com/office/drawing/2014/main" id="{E8E594D3-833E-41F4-87A1-4673A1E20A81}"/>
              </a:ext>
            </a:extLst>
          </p:cNvPr>
          <p:cNvSpPr txBox="1">
            <a:spLocks/>
          </p:cNvSpPr>
          <p:nvPr/>
        </p:nvSpPr>
        <p:spPr>
          <a:xfrm>
            <a:off x="0" y="5013176"/>
            <a:ext cx="4762501" cy="1236429"/>
          </a:xfrm>
          <a:prstGeom prst="rect">
            <a:avLst/>
          </a:prstGeom>
          <a:ln>
            <a:noFill/>
          </a:ln>
        </p:spPr>
        <p:txBody>
          <a:bodyPr vert="horz" wrap="square" lIns="91440" tIns="45720" rIns="91440" bIns="45720" rtlCol="0">
            <a:spAutoFit/>
          </a:bodyPr>
          <a:lstStyle>
            <a:lvl1pPr marL="504000" indent="0" algn="l" defTabSz="914400" rtl="0" eaLnBrk="1" latinLnBrk="0" hangingPunct="1">
              <a:lnSpc>
                <a:spcPts val="2020"/>
              </a:lnSpc>
              <a:spcBef>
                <a:spcPct val="20000"/>
              </a:spcBef>
              <a:buFont typeface="Arial" panose="020B0604020202020204" pitchFamily="34" charset="0"/>
              <a:buNone/>
              <a:defRPr sz="1500" b="0" i="0" kern="1200" baseline="0">
                <a:ln>
                  <a:noFill/>
                </a:ln>
                <a:solidFill>
                  <a:schemeClr val="bg1"/>
                </a:solidFill>
                <a:latin typeface="Arial"/>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a:t>28.04.2022</a:t>
            </a:r>
          </a:p>
          <a:p>
            <a:r>
              <a:rPr lang="de-DE">
                <a:solidFill>
                  <a:schemeClr val="tx1"/>
                </a:solidFill>
              </a:rPr>
              <a:t>Workshop: </a:t>
            </a:r>
          </a:p>
          <a:p>
            <a:r>
              <a:rPr lang="de-DE">
                <a:solidFill>
                  <a:schemeClr val="tx1"/>
                </a:solidFill>
              </a:rPr>
              <a:t>Vorbereitung auf die Zeit nach der Pandemie</a:t>
            </a:r>
          </a:p>
          <a:p>
            <a:r>
              <a:rPr lang="fr-FR"/>
              <a:t>Construire l’après-crise sanitaire </a:t>
            </a:r>
            <a:endParaRPr lang="de-DE" dirty="0"/>
          </a:p>
        </p:txBody>
      </p:sp>
    </p:spTree>
    <p:extLst>
      <p:ext uri="{BB962C8B-B14F-4D97-AF65-F5344CB8AC3E}">
        <p14:creationId xmlns:p14="http://schemas.microsoft.com/office/powerpoint/2010/main" val="3828038770"/>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decel="50000" fill="hold">
                                          <p:stCondLst>
                                            <p:cond delay="0"/>
                                          </p:stCondLst>
                                        </p:cTn>
                                        <p:tgtEl>
                                          <p:spTgt spid="2">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2">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xEl>
                                              <p:pRg st="0" end="0"/>
                                            </p:txEl>
                                          </p:spTgt>
                                        </p:tgtEl>
                                      </p:cBhvr>
                                    </p:animEffect>
                                  </p:childTnLst>
                                </p:cTn>
                              </p:par>
                              <p:par>
                                <p:cTn id="15" presetID="25"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 calcmode="lin" valueType="num">
                                      <p:cBhvr>
                                        <p:cTn id="17" dur="500" decel="50000" fill="hold">
                                          <p:stCondLst>
                                            <p:cond delay="0"/>
                                          </p:stCondLst>
                                        </p:cTn>
                                        <p:tgtEl>
                                          <p:spTgt spid="2">
                                            <p:txEl>
                                              <p:pRg st="1" end="1"/>
                                            </p:txEl>
                                          </p:spTgt>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2">
                                            <p:txEl>
                                              <p:pRg st="1" end="1"/>
                                            </p:txEl>
                                          </p:spTgt>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2">
                                            <p:txEl>
                                              <p:pRg st="1" end="1"/>
                                            </p:txEl>
                                          </p:spTgt>
                                        </p:tgtEl>
                                        <p:attrNameLst>
                                          <p:attrName>ppt_w</p:attrName>
                                        </p:attrNameLst>
                                      </p:cBhvr>
                                      <p:tavLst>
                                        <p:tav tm="0">
                                          <p:val>
                                            <p:strVal val="#ppt_w*.05"/>
                                          </p:val>
                                        </p:tav>
                                        <p:tav tm="100000">
                                          <p:val>
                                            <p:strVal val="#ppt_w"/>
                                          </p:val>
                                        </p:tav>
                                      </p:tavLst>
                                    </p:anim>
                                    <p:anim calcmode="lin" valueType="num">
                                      <p:cBhvr>
                                        <p:cTn id="20" dur="1000" fill="hold"/>
                                        <p:tgtEl>
                                          <p:spTgt spid="2">
                                            <p:txEl>
                                              <p:pRg st="1" end="1"/>
                                            </p:txEl>
                                          </p:spTgt>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2">
                                            <p:txEl>
                                              <p:pRg st="1" end="1"/>
                                            </p:txEl>
                                          </p:spTgt>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2">
                                            <p:txEl>
                                              <p:pRg st="1" end="1"/>
                                            </p:txEl>
                                          </p:spTgt>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2">
                                            <p:txEl>
                                              <p:pRg st="1" end="1"/>
                                            </p:txEl>
                                          </p:spTgt>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2">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5" presetClass="entr" presetSubtype="0" fill="hold" grpId="0" nodeType="clickEffect">
                                  <p:stCondLst>
                                    <p:cond delay="0"/>
                                  </p:stCondLst>
                                  <p:childTnLst>
                                    <p:set>
                                      <p:cBhvr>
                                        <p:cTn id="28" dur="1" fill="hold">
                                          <p:stCondLst>
                                            <p:cond delay="0"/>
                                          </p:stCondLst>
                                        </p:cTn>
                                        <p:tgtEl>
                                          <p:spTgt spid="2">
                                            <p:txEl>
                                              <p:pRg st="4" end="4"/>
                                            </p:txEl>
                                          </p:spTgt>
                                        </p:tgtEl>
                                        <p:attrNameLst>
                                          <p:attrName>style.visibility</p:attrName>
                                        </p:attrNameLst>
                                      </p:cBhvr>
                                      <p:to>
                                        <p:strVal val="visible"/>
                                      </p:to>
                                    </p:set>
                                    <p:anim calcmode="lin" valueType="num">
                                      <p:cBhvr>
                                        <p:cTn id="29" dur="500" decel="50000" fill="hold">
                                          <p:stCondLst>
                                            <p:cond delay="0"/>
                                          </p:stCondLst>
                                        </p:cTn>
                                        <p:tgtEl>
                                          <p:spTgt spid="2">
                                            <p:txEl>
                                              <p:pRg st="4" end="4"/>
                                            </p:txEl>
                                          </p:spTgt>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2">
                                            <p:txEl>
                                              <p:pRg st="4" end="4"/>
                                            </p:txEl>
                                          </p:spTgt>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2">
                                            <p:txEl>
                                              <p:pRg st="4" end="4"/>
                                            </p:txEl>
                                          </p:spTgt>
                                        </p:tgtEl>
                                        <p:attrNameLst>
                                          <p:attrName>ppt_w</p:attrName>
                                        </p:attrNameLst>
                                      </p:cBhvr>
                                      <p:tavLst>
                                        <p:tav tm="0">
                                          <p:val>
                                            <p:strVal val="#ppt_w*.05"/>
                                          </p:val>
                                        </p:tav>
                                        <p:tav tm="100000">
                                          <p:val>
                                            <p:strVal val="#ppt_w"/>
                                          </p:val>
                                        </p:tav>
                                      </p:tavLst>
                                    </p:anim>
                                    <p:anim calcmode="lin" valueType="num">
                                      <p:cBhvr>
                                        <p:cTn id="32" dur="1000" fill="hold"/>
                                        <p:tgtEl>
                                          <p:spTgt spid="2">
                                            <p:txEl>
                                              <p:pRg st="4" end="4"/>
                                            </p:txEl>
                                          </p:spTgt>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2">
                                            <p:txEl>
                                              <p:pRg st="4" end="4"/>
                                            </p:txEl>
                                          </p:spTgt>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2">
                                            <p:txEl>
                                              <p:pRg st="4" end="4"/>
                                            </p:txEl>
                                          </p:spTgt>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2">
                                            <p:txEl>
                                              <p:pRg st="4" end="4"/>
                                            </p:txEl>
                                          </p:spTgt>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2">
                                            <p:txEl>
                                              <p:pRg st="4" end="4"/>
                                            </p:txEl>
                                          </p:spTgt>
                                        </p:tgtEl>
                                      </p:cBhvr>
                                    </p:animEffect>
                                  </p:childTnLst>
                                </p:cTn>
                              </p:par>
                              <p:par>
                                <p:cTn id="37" presetID="25" presetClass="entr" presetSubtype="0" fill="hold" grpId="0" nodeType="withEffect">
                                  <p:stCondLst>
                                    <p:cond delay="0"/>
                                  </p:stCondLst>
                                  <p:childTnLst>
                                    <p:set>
                                      <p:cBhvr>
                                        <p:cTn id="38" dur="1" fill="hold">
                                          <p:stCondLst>
                                            <p:cond delay="0"/>
                                          </p:stCondLst>
                                        </p:cTn>
                                        <p:tgtEl>
                                          <p:spTgt spid="2">
                                            <p:txEl>
                                              <p:pRg st="5" end="5"/>
                                            </p:txEl>
                                          </p:spTgt>
                                        </p:tgtEl>
                                        <p:attrNameLst>
                                          <p:attrName>style.visibility</p:attrName>
                                        </p:attrNameLst>
                                      </p:cBhvr>
                                      <p:to>
                                        <p:strVal val="visible"/>
                                      </p:to>
                                    </p:set>
                                    <p:anim calcmode="lin" valueType="num">
                                      <p:cBhvr>
                                        <p:cTn id="39" dur="500" decel="50000" fill="hold">
                                          <p:stCondLst>
                                            <p:cond delay="0"/>
                                          </p:stCondLst>
                                        </p:cTn>
                                        <p:tgtEl>
                                          <p:spTgt spid="2">
                                            <p:txEl>
                                              <p:pRg st="5" end="5"/>
                                            </p:txEl>
                                          </p:spTgt>
                                        </p:tgtEl>
                                        <p:attrNameLst>
                                          <p:attrName>style.rotation</p:attrName>
                                        </p:attrNameLst>
                                      </p:cBhvr>
                                      <p:tavLst>
                                        <p:tav tm="0">
                                          <p:val>
                                            <p:fltVal val="-90"/>
                                          </p:val>
                                        </p:tav>
                                        <p:tav tm="100000">
                                          <p:val>
                                            <p:fltVal val="0"/>
                                          </p:val>
                                        </p:tav>
                                      </p:tavLst>
                                    </p:anim>
                                    <p:anim calcmode="lin" valueType="num">
                                      <p:cBhvr>
                                        <p:cTn id="40" dur="500" decel="50000" fill="hold">
                                          <p:stCondLst>
                                            <p:cond delay="0"/>
                                          </p:stCondLst>
                                        </p:cTn>
                                        <p:tgtEl>
                                          <p:spTgt spid="2">
                                            <p:txEl>
                                              <p:pRg st="5" end="5"/>
                                            </p:txEl>
                                          </p:spTgt>
                                        </p:tgtEl>
                                        <p:attrNameLst>
                                          <p:attrName>ppt_w</p:attrName>
                                        </p:attrNameLst>
                                      </p:cBhvr>
                                      <p:tavLst>
                                        <p:tav tm="0">
                                          <p:val>
                                            <p:strVal val="#ppt_w"/>
                                          </p:val>
                                        </p:tav>
                                        <p:tav tm="100000">
                                          <p:val>
                                            <p:strVal val="#ppt_w*.05"/>
                                          </p:val>
                                        </p:tav>
                                      </p:tavLst>
                                    </p:anim>
                                    <p:anim calcmode="lin" valueType="num">
                                      <p:cBhvr>
                                        <p:cTn id="41" dur="500" accel="50000" fill="hold">
                                          <p:stCondLst>
                                            <p:cond delay="500"/>
                                          </p:stCondLst>
                                        </p:cTn>
                                        <p:tgtEl>
                                          <p:spTgt spid="2">
                                            <p:txEl>
                                              <p:pRg st="5" end="5"/>
                                            </p:txEl>
                                          </p:spTgt>
                                        </p:tgtEl>
                                        <p:attrNameLst>
                                          <p:attrName>ppt_w</p:attrName>
                                        </p:attrNameLst>
                                      </p:cBhvr>
                                      <p:tavLst>
                                        <p:tav tm="0">
                                          <p:val>
                                            <p:strVal val="#ppt_w*.05"/>
                                          </p:val>
                                        </p:tav>
                                        <p:tav tm="100000">
                                          <p:val>
                                            <p:strVal val="#ppt_w"/>
                                          </p:val>
                                        </p:tav>
                                      </p:tavLst>
                                    </p:anim>
                                    <p:anim calcmode="lin" valueType="num">
                                      <p:cBhvr>
                                        <p:cTn id="42" dur="1000" fill="hold"/>
                                        <p:tgtEl>
                                          <p:spTgt spid="2">
                                            <p:txEl>
                                              <p:pRg st="5" end="5"/>
                                            </p:txEl>
                                          </p:spTgt>
                                        </p:tgtEl>
                                        <p:attrNameLst>
                                          <p:attrName>ppt_h</p:attrName>
                                        </p:attrNameLst>
                                      </p:cBhvr>
                                      <p:tavLst>
                                        <p:tav tm="0">
                                          <p:val>
                                            <p:strVal val="#ppt_h"/>
                                          </p:val>
                                        </p:tav>
                                        <p:tav tm="100000">
                                          <p:val>
                                            <p:strVal val="#ppt_h"/>
                                          </p:val>
                                        </p:tav>
                                      </p:tavLst>
                                    </p:anim>
                                    <p:anim calcmode="lin" valueType="num">
                                      <p:cBhvr>
                                        <p:cTn id="43" dur="500" decel="50000" fill="hold">
                                          <p:stCondLst>
                                            <p:cond delay="0"/>
                                          </p:stCondLst>
                                        </p:cTn>
                                        <p:tgtEl>
                                          <p:spTgt spid="2">
                                            <p:txEl>
                                              <p:pRg st="5" end="5"/>
                                            </p:txEl>
                                          </p:spTgt>
                                        </p:tgtEl>
                                        <p:attrNameLst>
                                          <p:attrName>ppt_x</p:attrName>
                                        </p:attrNameLst>
                                      </p:cBhvr>
                                      <p:tavLst>
                                        <p:tav tm="0">
                                          <p:val>
                                            <p:strVal val="#ppt_x+.4"/>
                                          </p:val>
                                        </p:tav>
                                        <p:tav tm="100000">
                                          <p:val>
                                            <p:strVal val="#ppt_x"/>
                                          </p:val>
                                        </p:tav>
                                      </p:tavLst>
                                    </p:anim>
                                    <p:anim calcmode="lin" valueType="num">
                                      <p:cBhvr>
                                        <p:cTn id="44" dur="500" decel="50000" fill="hold">
                                          <p:stCondLst>
                                            <p:cond delay="0"/>
                                          </p:stCondLst>
                                        </p:cTn>
                                        <p:tgtEl>
                                          <p:spTgt spid="2">
                                            <p:txEl>
                                              <p:pRg st="5" end="5"/>
                                            </p:txEl>
                                          </p:spTgt>
                                        </p:tgtEl>
                                        <p:attrNameLst>
                                          <p:attrName>ppt_y</p:attrName>
                                        </p:attrNameLst>
                                      </p:cBhvr>
                                      <p:tavLst>
                                        <p:tav tm="0">
                                          <p:val>
                                            <p:strVal val="#ppt_y-.2"/>
                                          </p:val>
                                        </p:tav>
                                        <p:tav tm="100000">
                                          <p:val>
                                            <p:strVal val="#ppt_y+.1"/>
                                          </p:val>
                                        </p:tav>
                                      </p:tavLst>
                                    </p:anim>
                                    <p:anim calcmode="lin" valueType="num">
                                      <p:cBhvr>
                                        <p:cTn id="45" dur="500" accel="50000" fill="hold">
                                          <p:stCondLst>
                                            <p:cond delay="500"/>
                                          </p:stCondLst>
                                        </p:cTn>
                                        <p:tgtEl>
                                          <p:spTgt spid="2">
                                            <p:txEl>
                                              <p:pRg st="5" end="5"/>
                                            </p:txEl>
                                          </p:spTgt>
                                        </p:tgtEl>
                                        <p:attrNameLst>
                                          <p:attrName>ppt_y</p:attrName>
                                        </p:attrNameLst>
                                      </p:cBhvr>
                                      <p:tavLst>
                                        <p:tav tm="0">
                                          <p:val>
                                            <p:strVal val="#ppt_y+.1"/>
                                          </p:val>
                                        </p:tav>
                                        <p:tav tm="100000">
                                          <p:val>
                                            <p:strVal val="#ppt_y"/>
                                          </p:val>
                                        </p:tav>
                                      </p:tavLst>
                                    </p:anim>
                                    <p:animEffect transition="in" filter="fade">
                                      <p:cBhvr>
                                        <p:cTn id="46" dur="1000" decel="50000">
                                          <p:stCondLst>
                                            <p:cond delay="0"/>
                                          </p:stCondLst>
                                        </p:cTn>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7" y="5517232"/>
            <a:ext cx="2160240" cy="877441"/>
          </a:xfrm>
          <a:prstGeom prst="rect">
            <a:avLst/>
          </a:prstGeom>
          <a:noFill/>
          <a:extLst>
            <a:ext uri="{909E8E84-426E-40DD-AFC4-6F175D3DCCD1}">
              <a14:hiddenFill xmlns:a14="http://schemas.microsoft.com/office/drawing/2010/main">
                <a:solidFill>
                  <a:srgbClr val="FFFFFF"/>
                </a:solidFill>
              </a14:hiddenFill>
            </a:ext>
          </a:extLst>
        </p:spPr>
      </p:pic>
      <p:sp>
        <p:nvSpPr>
          <p:cNvPr id="2" name="Rechteck 1"/>
          <p:cNvSpPr/>
          <p:nvPr/>
        </p:nvSpPr>
        <p:spPr>
          <a:xfrm>
            <a:off x="467543" y="1988840"/>
            <a:ext cx="7128794" cy="2462213"/>
          </a:xfrm>
          <a:prstGeom prst="rect">
            <a:avLst/>
          </a:prstGeom>
        </p:spPr>
        <p:txBody>
          <a:bodyPr wrap="square">
            <a:spAutoFit/>
          </a:bodyPr>
          <a:lstStyle/>
          <a:p>
            <a:pPr lvl="0"/>
            <a:r>
              <a:rPr lang="de-DE" sz="1400" dirty="0">
                <a:solidFill>
                  <a:prstClr val="black"/>
                </a:solidFill>
              </a:rPr>
              <a:t>11.</a:t>
            </a:r>
          </a:p>
          <a:p>
            <a:pPr lvl="0"/>
            <a:r>
              <a:rPr lang="de-DE" sz="1400" dirty="0">
                <a:solidFill>
                  <a:prstClr val="black"/>
                </a:solidFill>
              </a:rPr>
              <a:t>Die europäische Krankenversicherungskarte gewährleistet, dass der Karteninhaber im Aufenthaltsmitgliedstaat die gleiche Behandlung (Verfahren und Gebühren) erhält wie eine Person, die dem Krankenversicherungssystem dieses Staates unterliegt.</a:t>
            </a:r>
          </a:p>
          <a:p>
            <a:pPr lvl="0"/>
            <a:endParaRPr lang="de-DE" sz="1400" dirty="0">
              <a:solidFill>
                <a:prstClr val="black"/>
              </a:solidFill>
            </a:endParaRPr>
          </a:p>
          <a:p>
            <a:pPr lvl="0"/>
            <a:endParaRPr lang="fr-FR" sz="1400" dirty="0">
              <a:solidFill>
                <a:prstClr val="black"/>
              </a:solidFill>
            </a:endParaRPr>
          </a:p>
          <a:p>
            <a:pPr lvl="0"/>
            <a:r>
              <a:rPr lang="fr-FR" sz="1400" dirty="0">
                <a:solidFill>
                  <a:schemeClr val="bg1"/>
                </a:solidFill>
              </a:rPr>
              <a:t>11.</a:t>
            </a:r>
          </a:p>
          <a:p>
            <a:pPr lvl="0"/>
            <a:r>
              <a:rPr lang="fr-FR" sz="1400" dirty="0">
                <a:solidFill>
                  <a:schemeClr val="bg1"/>
                </a:solidFill>
              </a:rPr>
              <a:t>La carte européenne d’assurance maladie garantit à son titulaire, dans l’État membre de séjour, le même traitement (procédures et tarifs) que celui dont bénéficierait une personne couverte par le régime d’assurance maladie de cet État.</a:t>
            </a:r>
          </a:p>
          <a:p>
            <a:pPr lvl="0"/>
            <a:r>
              <a:rPr lang="fr-FR" sz="1400" dirty="0">
                <a:solidFill>
                  <a:schemeClr val="bg1"/>
                </a:solidFill>
              </a:rPr>
              <a:t> </a:t>
            </a:r>
            <a:endParaRPr lang="de-DE" sz="1400" dirty="0">
              <a:solidFill>
                <a:schemeClr val="bg1"/>
              </a:solidFill>
            </a:endParaRPr>
          </a:p>
        </p:txBody>
      </p:sp>
      <p:sp>
        <p:nvSpPr>
          <p:cNvPr id="3" name="Rechteck 2"/>
          <p:cNvSpPr/>
          <p:nvPr/>
        </p:nvSpPr>
        <p:spPr>
          <a:xfrm>
            <a:off x="312818" y="260648"/>
            <a:ext cx="6563438" cy="1477328"/>
          </a:xfrm>
          <a:prstGeom prst="rect">
            <a:avLst/>
          </a:prstGeom>
        </p:spPr>
        <p:txBody>
          <a:bodyPr wrap="square">
            <a:spAutoFit/>
          </a:bodyPr>
          <a:lstStyle/>
          <a:p>
            <a:pPr lvl="0"/>
            <a:r>
              <a:rPr lang="de-DE" dirty="0">
                <a:solidFill>
                  <a:prstClr val="black"/>
                </a:solidFill>
              </a:rPr>
              <a:t>Beschluss Nr. 51 vom 12.06.2009</a:t>
            </a:r>
          </a:p>
          <a:p>
            <a:pPr lvl="0"/>
            <a:r>
              <a:rPr lang="de-DE" dirty="0">
                <a:solidFill>
                  <a:prstClr val="black"/>
                </a:solidFill>
              </a:rPr>
              <a:t>Amtsblatt der Europäischen Union 2010/C 106/08</a:t>
            </a:r>
          </a:p>
          <a:p>
            <a:pPr lvl="0"/>
            <a:endParaRPr lang="de-DE" dirty="0">
              <a:solidFill>
                <a:prstClr val="black"/>
              </a:solidFill>
            </a:endParaRPr>
          </a:p>
          <a:p>
            <a:pPr lvl="0"/>
            <a:r>
              <a:rPr lang="fr-FR" dirty="0">
                <a:solidFill>
                  <a:prstClr val="white"/>
                </a:solidFill>
              </a:rPr>
              <a:t>Décision n° 51 du 12.06.2009</a:t>
            </a:r>
          </a:p>
          <a:p>
            <a:pPr lvl="0"/>
            <a:r>
              <a:rPr lang="fr-FR" dirty="0">
                <a:solidFill>
                  <a:prstClr val="white"/>
                </a:solidFill>
              </a:rPr>
              <a:t>Journal officiel de l'Union européenne 2010/C 106/08</a:t>
            </a:r>
          </a:p>
        </p:txBody>
      </p:sp>
      <p:sp>
        <p:nvSpPr>
          <p:cNvPr id="8" name="Textplatzhalter 5">
            <a:extLst>
              <a:ext uri="{FF2B5EF4-FFF2-40B4-BE49-F238E27FC236}">
                <a16:creationId xmlns:a16="http://schemas.microsoft.com/office/drawing/2014/main" id="{7D27EA0C-2A3A-4E07-B2B4-603EE8A7A2D5}"/>
              </a:ext>
            </a:extLst>
          </p:cNvPr>
          <p:cNvSpPr txBox="1">
            <a:spLocks/>
          </p:cNvSpPr>
          <p:nvPr/>
        </p:nvSpPr>
        <p:spPr>
          <a:xfrm>
            <a:off x="0" y="5013176"/>
            <a:ext cx="4762501" cy="1236429"/>
          </a:xfrm>
          <a:prstGeom prst="rect">
            <a:avLst/>
          </a:prstGeom>
          <a:ln>
            <a:noFill/>
          </a:ln>
        </p:spPr>
        <p:txBody>
          <a:bodyPr vert="horz" wrap="square" lIns="91440" tIns="45720" rIns="91440" bIns="45720" rtlCol="0">
            <a:spAutoFit/>
          </a:bodyPr>
          <a:lstStyle>
            <a:lvl1pPr marL="504000" indent="0" algn="l" defTabSz="914400" rtl="0" eaLnBrk="1" latinLnBrk="0" hangingPunct="1">
              <a:lnSpc>
                <a:spcPts val="2020"/>
              </a:lnSpc>
              <a:spcBef>
                <a:spcPct val="20000"/>
              </a:spcBef>
              <a:buFont typeface="Arial" panose="020B0604020202020204" pitchFamily="34" charset="0"/>
              <a:buNone/>
              <a:defRPr sz="1500" b="0" i="0" kern="1200" baseline="0">
                <a:ln>
                  <a:noFill/>
                </a:ln>
                <a:solidFill>
                  <a:schemeClr val="bg1"/>
                </a:solidFill>
                <a:latin typeface="Arial"/>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a:t>28.04.2022</a:t>
            </a:r>
          </a:p>
          <a:p>
            <a:r>
              <a:rPr lang="de-DE" dirty="0">
                <a:solidFill>
                  <a:schemeClr val="tx1"/>
                </a:solidFill>
              </a:rPr>
              <a:t>Workshop: </a:t>
            </a:r>
          </a:p>
          <a:p>
            <a:r>
              <a:rPr lang="de-DE" dirty="0">
                <a:solidFill>
                  <a:schemeClr val="tx1"/>
                </a:solidFill>
              </a:rPr>
              <a:t>Vorbereitung auf die Zeit nach der Pandemie</a:t>
            </a:r>
          </a:p>
          <a:p>
            <a:r>
              <a:rPr lang="fr-FR" dirty="0"/>
              <a:t>Construire l’après-crise sanitaire </a:t>
            </a:r>
            <a:endParaRPr lang="de-DE" dirty="0"/>
          </a:p>
        </p:txBody>
      </p:sp>
    </p:spTree>
    <p:extLst>
      <p:ext uri="{BB962C8B-B14F-4D97-AF65-F5344CB8AC3E}">
        <p14:creationId xmlns:p14="http://schemas.microsoft.com/office/powerpoint/2010/main" val="925144623"/>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calcmode="lin" valueType="num">
                                      <p:cBhvr>
                                        <p:cTn id="7" dur="500" decel="50000" fill="hold">
                                          <p:stCondLst>
                                            <p:cond delay="0"/>
                                          </p:stCondLst>
                                        </p:cTn>
                                        <p:tgtEl>
                                          <p:spTgt spid="2">
                                            <p:txEl>
                                              <p:pRg st="0" end="0"/>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xEl>
                                              <p:pRg st="0" end="0"/>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xEl>
                                              <p:pRg st="0" end="0"/>
                                            </p:txEl>
                                          </p:spTgt>
                                        </p:tgtEl>
                                        <p:attrNameLst>
                                          <p:attrName>ppt_w</p:attrName>
                                        </p:attrNameLst>
                                      </p:cBhvr>
                                      <p:tavLst>
                                        <p:tav tm="0">
                                          <p:val>
                                            <p:strVal val="#ppt_w*.05"/>
                                          </p:val>
                                        </p:tav>
                                        <p:tav tm="100000">
                                          <p:val>
                                            <p:strVal val="#ppt_w"/>
                                          </p:val>
                                        </p:tav>
                                      </p:tavLst>
                                    </p:anim>
                                    <p:anim calcmode="lin" valueType="num">
                                      <p:cBhvr>
                                        <p:cTn id="10" dur="1000" fill="hold"/>
                                        <p:tgtEl>
                                          <p:spTgt spid="2">
                                            <p:txEl>
                                              <p:pRg st="0" end="0"/>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xEl>
                                              <p:pRg st="0" end="0"/>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xEl>
                                              <p:pRg st="0" end="0"/>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xEl>
                                              <p:pRg st="0" end="0"/>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xEl>
                                              <p:pRg st="0" end="0"/>
                                            </p:txEl>
                                          </p:spTgt>
                                        </p:tgtEl>
                                      </p:cBhvr>
                                    </p:animEffect>
                                  </p:childTnLst>
                                </p:cTn>
                              </p:par>
                              <p:par>
                                <p:cTn id="15" presetID="25" presetClass="entr" presetSubtype="0" fill="hold" grpId="0" nodeType="withEffect">
                                  <p:stCondLst>
                                    <p:cond delay="0"/>
                                  </p:stCondLst>
                                  <p:childTnLst>
                                    <p:set>
                                      <p:cBhvr>
                                        <p:cTn id="16" dur="1" fill="hold">
                                          <p:stCondLst>
                                            <p:cond delay="0"/>
                                          </p:stCondLst>
                                        </p:cTn>
                                        <p:tgtEl>
                                          <p:spTgt spid="2">
                                            <p:txEl>
                                              <p:pRg st="1" end="1"/>
                                            </p:txEl>
                                          </p:spTgt>
                                        </p:tgtEl>
                                        <p:attrNameLst>
                                          <p:attrName>style.visibility</p:attrName>
                                        </p:attrNameLst>
                                      </p:cBhvr>
                                      <p:to>
                                        <p:strVal val="visible"/>
                                      </p:to>
                                    </p:set>
                                    <p:anim calcmode="lin" valueType="num">
                                      <p:cBhvr>
                                        <p:cTn id="17" dur="500" decel="50000" fill="hold">
                                          <p:stCondLst>
                                            <p:cond delay="0"/>
                                          </p:stCondLst>
                                        </p:cTn>
                                        <p:tgtEl>
                                          <p:spTgt spid="2">
                                            <p:txEl>
                                              <p:pRg st="1" end="1"/>
                                            </p:txEl>
                                          </p:spTgt>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2">
                                            <p:txEl>
                                              <p:pRg st="1" end="1"/>
                                            </p:txEl>
                                          </p:spTgt>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2">
                                            <p:txEl>
                                              <p:pRg st="1" end="1"/>
                                            </p:txEl>
                                          </p:spTgt>
                                        </p:tgtEl>
                                        <p:attrNameLst>
                                          <p:attrName>ppt_w</p:attrName>
                                        </p:attrNameLst>
                                      </p:cBhvr>
                                      <p:tavLst>
                                        <p:tav tm="0">
                                          <p:val>
                                            <p:strVal val="#ppt_w*.05"/>
                                          </p:val>
                                        </p:tav>
                                        <p:tav tm="100000">
                                          <p:val>
                                            <p:strVal val="#ppt_w"/>
                                          </p:val>
                                        </p:tav>
                                      </p:tavLst>
                                    </p:anim>
                                    <p:anim calcmode="lin" valueType="num">
                                      <p:cBhvr>
                                        <p:cTn id="20" dur="1000" fill="hold"/>
                                        <p:tgtEl>
                                          <p:spTgt spid="2">
                                            <p:txEl>
                                              <p:pRg st="1" end="1"/>
                                            </p:txEl>
                                          </p:spTgt>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2">
                                            <p:txEl>
                                              <p:pRg st="1" end="1"/>
                                            </p:txEl>
                                          </p:spTgt>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2">
                                            <p:txEl>
                                              <p:pRg st="1" end="1"/>
                                            </p:txEl>
                                          </p:spTgt>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2">
                                            <p:txEl>
                                              <p:pRg st="1" end="1"/>
                                            </p:txEl>
                                          </p:spTgt>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2">
                                            <p:txEl>
                                              <p:pRg st="1" end="1"/>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5" presetClass="entr" presetSubtype="0" fill="hold" grpId="0" nodeType="clickEffect">
                                  <p:stCondLst>
                                    <p:cond delay="0"/>
                                  </p:stCondLst>
                                  <p:childTnLst>
                                    <p:set>
                                      <p:cBhvr>
                                        <p:cTn id="28" dur="1" fill="hold">
                                          <p:stCondLst>
                                            <p:cond delay="0"/>
                                          </p:stCondLst>
                                        </p:cTn>
                                        <p:tgtEl>
                                          <p:spTgt spid="2">
                                            <p:txEl>
                                              <p:pRg st="4" end="4"/>
                                            </p:txEl>
                                          </p:spTgt>
                                        </p:tgtEl>
                                        <p:attrNameLst>
                                          <p:attrName>style.visibility</p:attrName>
                                        </p:attrNameLst>
                                      </p:cBhvr>
                                      <p:to>
                                        <p:strVal val="visible"/>
                                      </p:to>
                                    </p:set>
                                    <p:anim calcmode="lin" valueType="num">
                                      <p:cBhvr>
                                        <p:cTn id="29" dur="500" decel="50000" fill="hold">
                                          <p:stCondLst>
                                            <p:cond delay="0"/>
                                          </p:stCondLst>
                                        </p:cTn>
                                        <p:tgtEl>
                                          <p:spTgt spid="2">
                                            <p:txEl>
                                              <p:pRg st="4" end="4"/>
                                            </p:txEl>
                                          </p:spTgt>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2">
                                            <p:txEl>
                                              <p:pRg st="4" end="4"/>
                                            </p:txEl>
                                          </p:spTgt>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2">
                                            <p:txEl>
                                              <p:pRg st="4" end="4"/>
                                            </p:txEl>
                                          </p:spTgt>
                                        </p:tgtEl>
                                        <p:attrNameLst>
                                          <p:attrName>ppt_w</p:attrName>
                                        </p:attrNameLst>
                                      </p:cBhvr>
                                      <p:tavLst>
                                        <p:tav tm="0">
                                          <p:val>
                                            <p:strVal val="#ppt_w*.05"/>
                                          </p:val>
                                        </p:tav>
                                        <p:tav tm="100000">
                                          <p:val>
                                            <p:strVal val="#ppt_w"/>
                                          </p:val>
                                        </p:tav>
                                      </p:tavLst>
                                    </p:anim>
                                    <p:anim calcmode="lin" valueType="num">
                                      <p:cBhvr>
                                        <p:cTn id="32" dur="1000" fill="hold"/>
                                        <p:tgtEl>
                                          <p:spTgt spid="2">
                                            <p:txEl>
                                              <p:pRg st="4" end="4"/>
                                            </p:txEl>
                                          </p:spTgt>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2">
                                            <p:txEl>
                                              <p:pRg st="4" end="4"/>
                                            </p:txEl>
                                          </p:spTgt>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2">
                                            <p:txEl>
                                              <p:pRg st="4" end="4"/>
                                            </p:txEl>
                                          </p:spTgt>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2">
                                            <p:txEl>
                                              <p:pRg st="4" end="4"/>
                                            </p:txEl>
                                          </p:spTgt>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2">
                                            <p:txEl>
                                              <p:pRg st="4" end="4"/>
                                            </p:txEl>
                                          </p:spTgt>
                                        </p:tgtEl>
                                      </p:cBhvr>
                                    </p:animEffect>
                                  </p:childTnLst>
                                </p:cTn>
                              </p:par>
                              <p:par>
                                <p:cTn id="37" presetID="25" presetClass="entr" presetSubtype="0" fill="hold" grpId="0" nodeType="withEffect">
                                  <p:stCondLst>
                                    <p:cond delay="0"/>
                                  </p:stCondLst>
                                  <p:childTnLst>
                                    <p:set>
                                      <p:cBhvr>
                                        <p:cTn id="38" dur="1" fill="hold">
                                          <p:stCondLst>
                                            <p:cond delay="0"/>
                                          </p:stCondLst>
                                        </p:cTn>
                                        <p:tgtEl>
                                          <p:spTgt spid="2">
                                            <p:txEl>
                                              <p:pRg st="5" end="5"/>
                                            </p:txEl>
                                          </p:spTgt>
                                        </p:tgtEl>
                                        <p:attrNameLst>
                                          <p:attrName>style.visibility</p:attrName>
                                        </p:attrNameLst>
                                      </p:cBhvr>
                                      <p:to>
                                        <p:strVal val="visible"/>
                                      </p:to>
                                    </p:set>
                                    <p:anim calcmode="lin" valueType="num">
                                      <p:cBhvr>
                                        <p:cTn id="39" dur="500" decel="50000" fill="hold">
                                          <p:stCondLst>
                                            <p:cond delay="0"/>
                                          </p:stCondLst>
                                        </p:cTn>
                                        <p:tgtEl>
                                          <p:spTgt spid="2">
                                            <p:txEl>
                                              <p:pRg st="5" end="5"/>
                                            </p:txEl>
                                          </p:spTgt>
                                        </p:tgtEl>
                                        <p:attrNameLst>
                                          <p:attrName>style.rotation</p:attrName>
                                        </p:attrNameLst>
                                      </p:cBhvr>
                                      <p:tavLst>
                                        <p:tav tm="0">
                                          <p:val>
                                            <p:fltVal val="-90"/>
                                          </p:val>
                                        </p:tav>
                                        <p:tav tm="100000">
                                          <p:val>
                                            <p:fltVal val="0"/>
                                          </p:val>
                                        </p:tav>
                                      </p:tavLst>
                                    </p:anim>
                                    <p:anim calcmode="lin" valueType="num">
                                      <p:cBhvr>
                                        <p:cTn id="40" dur="500" decel="50000" fill="hold">
                                          <p:stCondLst>
                                            <p:cond delay="0"/>
                                          </p:stCondLst>
                                        </p:cTn>
                                        <p:tgtEl>
                                          <p:spTgt spid="2">
                                            <p:txEl>
                                              <p:pRg st="5" end="5"/>
                                            </p:txEl>
                                          </p:spTgt>
                                        </p:tgtEl>
                                        <p:attrNameLst>
                                          <p:attrName>ppt_w</p:attrName>
                                        </p:attrNameLst>
                                      </p:cBhvr>
                                      <p:tavLst>
                                        <p:tav tm="0">
                                          <p:val>
                                            <p:strVal val="#ppt_w"/>
                                          </p:val>
                                        </p:tav>
                                        <p:tav tm="100000">
                                          <p:val>
                                            <p:strVal val="#ppt_w*.05"/>
                                          </p:val>
                                        </p:tav>
                                      </p:tavLst>
                                    </p:anim>
                                    <p:anim calcmode="lin" valueType="num">
                                      <p:cBhvr>
                                        <p:cTn id="41" dur="500" accel="50000" fill="hold">
                                          <p:stCondLst>
                                            <p:cond delay="500"/>
                                          </p:stCondLst>
                                        </p:cTn>
                                        <p:tgtEl>
                                          <p:spTgt spid="2">
                                            <p:txEl>
                                              <p:pRg st="5" end="5"/>
                                            </p:txEl>
                                          </p:spTgt>
                                        </p:tgtEl>
                                        <p:attrNameLst>
                                          <p:attrName>ppt_w</p:attrName>
                                        </p:attrNameLst>
                                      </p:cBhvr>
                                      <p:tavLst>
                                        <p:tav tm="0">
                                          <p:val>
                                            <p:strVal val="#ppt_w*.05"/>
                                          </p:val>
                                        </p:tav>
                                        <p:tav tm="100000">
                                          <p:val>
                                            <p:strVal val="#ppt_w"/>
                                          </p:val>
                                        </p:tav>
                                      </p:tavLst>
                                    </p:anim>
                                    <p:anim calcmode="lin" valueType="num">
                                      <p:cBhvr>
                                        <p:cTn id="42" dur="1000" fill="hold"/>
                                        <p:tgtEl>
                                          <p:spTgt spid="2">
                                            <p:txEl>
                                              <p:pRg st="5" end="5"/>
                                            </p:txEl>
                                          </p:spTgt>
                                        </p:tgtEl>
                                        <p:attrNameLst>
                                          <p:attrName>ppt_h</p:attrName>
                                        </p:attrNameLst>
                                      </p:cBhvr>
                                      <p:tavLst>
                                        <p:tav tm="0">
                                          <p:val>
                                            <p:strVal val="#ppt_h"/>
                                          </p:val>
                                        </p:tav>
                                        <p:tav tm="100000">
                                          <p:val>
                                            <p:strVal val="#ppt_h"/>
                                          </p:val>
                                        </p:tav>
                                      </p:tavLst>
                                    </p:anim>
                                    <p:anim calcmode="lin" valueType="num">
                                      <p:cBhvr>
                                        <p:cTn id="43" dur="500" decel="50000" fill="hold">
                                          <p:stCondLst>
                                            <p:cond delay="0"/>
                                          </p:stCondLst>
                                        </p:cTn>
                                        <p:tgtEl>
                                          <p:spTgt spid="2">
                                            <p:txEl>
                                              <p:pRg st="5" end="5"/>
                                            </p:txEl>
                                          </p:spTgt>
                                        </p:tgtEl>
                                        <p:attrNameLst>
                                          <p:attrName>ppt_x</p:attrName>
                                        </p:attrNameLst>
                                      </p:cBhvr>
                                      <p:tavLst>
                                        <p:tav tm="0">
                                          <p:val>
                                            <p:strVal val="#ppt_x+.4"/>
                                          </p:val>
                                        </p:tav>
                                        <p:tav tm="100000">
                                          <p:val>
                                            <p:strVal val="#ppt_x"/>
                                          </p:val>
                                        </p:tav>
                                      </p:tavLst>
                                    </p:anim>
                                    <p:anim calcmode="lin" valueType="num">
                                      <p:cBhvr>
                                        <p:cTn id="44" dur="500" decel="50000" fill="hold">
                                          <p:stCondLst>
                                            <p:cond delay="0"/>
                                          </p:stCondLst>
                                        </p:cTn>
                                        <p:tgtEl>
                                          <p:spTgt spid="2">
                                            <p:txEl>
                                              <p:pRg st="5" end="5"/>
                                            </p:txEl>
                                          </p:spTgt>
                                        </p:tgtEl>
                                        <p:attrNameLst>
                                          <p:attrName>ppt_y</p:attrName>
                                        </p:attrNameLst>
                                      </p:cBhvr>
                                      <p:tavLst>
                                        <p:tav tm="0">
                                          <p:val>
                                            <p:strVal val="#ppt_y-.2"/>
                                          </p:val>
                                        </p:tav>
                                        <p:tav tm="100000">
                                          <p:val>
                                            <p:strVal val="#ppt_y+.1"/>
                                          </p:val>
                                        </p:tav>
                                      </p:tavLst>
                                    </p:anim>
                                    <p:anim calcmode="lin" valueType="num">
                                      <p:cBhvr>
                                        <p:cTn id="45" dur="500" accel="50000" fill="hold">
                                          <p:stCondLst>
                                            <p:cond delay="500"/>
                                          </p:stCondLst>
                                        </p:cTn>
                                        <p:tgtEl>
                                          <p:spTgt spid="2">
                                            <p:txEl>
                                              <p:pRg st="5" end="5"/>
                                            </p:txEl>
                                          </p:spTgt>
                                        </p:tgtEl>
                                        <p:attrNameLst>
                                          <p:attrName>ppt_y</p:attrName>
                                        </p:attrNameLst>
                                      </p:cBhvr>
                                      <p:tavLst>
                                        <p:tav tm="0">
                                          <p:val>
                                            <p:strVal val="#ppt_y+.1"/>
                                          </p:val>
                                        </p:tav>
                                        <p:tav tm="100000">
                                          <p:val>
                                            <p:strVal val="#ppt_y"/>
                                          </p:val>
                                        </p:tav>
                                      </p:tavLst>
                                    </p:anim>
                                    <p:animEffect transition="in" filter="fade">
                                      <p:cBhvr>
                                        <p:cTn id="46" dur="1000" decel="50000">
                                          <p:stCondLst>
                                            <p:cond delay="0"/>
                                          </p:stCondLst>
                                        </p:cTn>
                                        <p:tgtEl>
                                          <p:spTgt spid="2">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7" y="5517232"/>
            <a:ext cx="2160240" cy="877441"/>
          </a:xfrm>
          <a:prstGeom prst="rect">
            <a:avLst/>
          </a:prstGeom>
          <a:noFill/>
          <a:extLst>
            <a:ext uri="{909E8E84-426E-40DD-AFC4-6F175D3DCCD1}">
              <a14:hiddenFill xmlns:a14="http://schemas.microsoft.com/office/drawing/2010/main">
                <a:solidFill>
                  <a:srgbClr val="FFFFFF"/>
                </a:solidFill>
              </a14:hiddenFill>
            </a:ext>
          </a:extLst>
        </p:spPr>
      </p:pic>
      <p:sp>
        <p:nvSpPr>
          <p:cNvPr id="2" name="Textfeld 1"/>
          <p:cNvSpPr txBox="1"/>
          <p:nvPr/>
        </p:nvSpPr>
        <p:spPr>
          <a:xfrm>
            <a:off x="395537" y="1196752"/>
            <a:ext cx="6120680" cy="323165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800" b="0" i="0" u="none" strike="noStrike" kern="1200" cap="none" spc="0" normalizeH="0" baseline="0" noProof="0" dirty="0">
                <a:ln>
                  <a:noFill/>
                </a:ln>
                <a:solidFill>
                  <a:prstClr val="black"/>
                </a:solidFill>
                <a:effectLst/>
                <a:uLnTx/>
                <a:uFillTx/>
                <a:latin typeface="Calibri"/>
                <a:ea typeface="+mn-ea"/>
                <a:cs typeface="+mn-cs"/>
              </a:rPr>
              <a:t>Fragen / </a:t>
            </a:r>
            <a:r>
              <a:rPr kumimoji="0" lang="de-DE" sz="1800" b="0" i="0" u="none" strike="noStrike" kern="1200" cap="none" spc="0" normalizeH="0" baseline="0" noProof="0" dirty="0" err="1">
                <a:ln>
                  <a:noFill/>
                </a:ln>
                <a:solidFill>
                  <a:prstClr val="white"/>
                </a:solidFill>
                <a:effectLst/>
                <a:uLnTx/>
                <a:uFillTx/>
                <a:latin typeface="Calibri"/>
                <a:ea typeface="+mn-ea"/>
                <a:cs typeface="+mn-cs"/>
              </a:rPr>
              <a:t>Questions</a:t>
            </a:r>
            <a:endParaRPr kumimoji="0" lang="de-DE" sz="1800" b="0" i="0" u="none" strike="noStrike" kern="1200" cap="none" spc="0" normalizeH="0" baseline="0" noProof="0" dirty="0">
              <a:ln>
                <a:noFill/>
              </a:ln>
              <a:solidFill>
                <a:prstClr val="white"/>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dirty="0">
              <a:ln>
                <a:noFill/>
              </a:ln>
              <a:solidFill>
                <a:prstClr val="white"/>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400" b="0" i="0" u="none" strike="noStrike" kern="1200" cap="none" spc="0" normalizeH="0" baseline="0" noProof="0" dirty="0">
              <a:ln>
                <a:noFill/>
              </a:ln>
              <a:solidFill>
                <a:prstClr val="black"/>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400" b="0" i="0" u="none" strike="noStrike" kern="1200" cap="none" spc="0" normalizeH="0" baseline="0" noProof="0" dirty="0">
                <a:ln>
                  <a:noFill/>
                </a:ln>
                <a:solidFill>
                  <a:prstClr val="black"/>
                </a:solidFill>
                <a:effectLst/>
                <a:uLnTx/>
                <a:uFillTx/>
                <a:latin typeface="Calibri"/>
                <a:ea typeface="+mn-ea"/>
                <a:cs typeface="+mn-cs"/>
              </a:rPr>
              <a:t>Wie würde sich die Krankenversorgung in der Großregion verändern, wenn die Möglichkeiten für Grenzgänger für alle Bürger gelten würde..?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white"/>
                </a:solidFill>
                <a:effectLst/>
                <a:uLnTx/>
                <a:uFillTx/>
                <a:latin typeface="Calibri"/>
                <a:ea typeface="+mn-ea"/>
                <a:cs typeface="+mn-cs"/>
              </a:rPr>
              <a:t>Comment la prestation de soins de santé dans la Grande Région changerait-elle si les possibilités offertes aux frontaliers s'appliquaient à tous les citoyens.. ?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400" b="0" i="0" u="none" strike="noStrike" kern="1200" cap="none" spc="0" normalizeH="0" baseline="0" noProof="0" dirty="0">
              <a:ln>
                <a:noFill/>
              </a:ln>
              <a:solidFill>
                <a:prstClr val="white"/>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black"/>
                </a:solidFill>
                <a:effectLst/>
                <a:uLnTx/>
                <a:uFillTx/>
                <a:latin typeface="Calibri"/>
                <a:ea typeface="+mn-ea"/>
                <a:cs typeface="+mn-cs"/>
              </a:rPr>
              <a:t>Könnte die Großregion nicht </a:t>
            </a:r>
            <a:r>
              <a:rPr kumimoji="0" lang="fr-FR" sz="1400" b="0" i="0" u="none" strike="noStrike" kern="1200" cap="none" spc="0" normalizeH="0" baseline="0" noProof="0" dirty="0" err="1">
                <a:ln>
                  <a:noFill/>
                </a:ln>
                <a:solidFill>
                  <a:prstClr val="black"/>
                </a:solidFill>
                <a:effectLst/>
                <a:uLnTx/>
                <a:uFillTx/>
                <a:latin typeface="Calibri"/>
                <a:ea typeface="+mn-ea"/>
                <a:cs typeface="+mn-cs"/>
              </a:rPr>
              <a:t>als</a:t>
            </a:r>
            <a:r>
              <a:rPr kumimoji="0" lang="fr-FR" sz="1400" b="0" i="0" u="none" strike="noStrike" kern="1200" cap="none" spc="0" normalizeH="0" baseline="0" noProof="0" dirty="0">
                <a:ln>
                  <a:noFill/>
                </a:ln>
                <a:solidFill>
                  <a:prstClr val="black"/>
                </a:solidFill>
                <a:effectLst/>
                <a:uLnTx/>
                <a:uFillTx/>
                <a:latin typeface="Calibri"/>
                <a:ea typeface="+mn-ea"/>
                <a:cs typeface="+mn-cs"/>
              </a:rPr>
              <a:t> </a:t>
            </a:r>
            <a:r>
              <a:rPr kumimoji="0" lang="fr-FR" sz="1400" b="0" i="0" u="none" strike="noStrike" kern="1200" cap="none" spc="0" normalizeH="0" baseline="0" noProof="0" dirty="0" err="1">
                <a:ln>
                  <a:noFill/>
                </a:ln>
                <a:solidFill>
                  <a:prstClr val="black"/>
                </a:solidFill>
                <a:effectLst/>
                <a:uLnTx/>
                <a:uFillTx/>
                <a:latin typeface="Calibri"/>
                <a:ea typeface="+mn-ea"/>
                <a:cs typeface="+mn-cs"/>
              </a:rPr>
              <a:t>Modellregion</a:t>
            </a:r>
            <a:r>
              <a:rPr kumimoji="0" lang="fr-FR" sz="1400" b="0" i="0" u="none" strike="noStrike" kern="1200" cap="none" spc="0" normalizeH="0" baseline="0" noProof="0" dirty="0">
                <a:ln>
                  <a:noFill/>
                </a:ln>
                <a:solidFill>
                  <a:prstClr val="black"/>
                </a:solidFill>
                <a:effectLst/>
                <a:uLnTx/>
                <a:uFillTx/>
                <a:latin typeface="Calibri"/>
                <a:ea typeface="+mn-ea"/>
                <a:cs typeface="+mn-cs"/>
              </a:rPr>
              <a:t> in Europa in der </a:t>
            </a:r>
            <a:r>
              <a:rPr kumimoji="0" lang="fr-FR" sz="1400" b="0" i="0" u="none" strike="noStrike" kern="1200" cap="none" spc="0" normalizeH="0" baseline="0" noProof="0" dirty="0" err="1">
                <a:ln>
                  <a:noFill/>
                </a:ln>
                <a:solidFill>
                  <a:prstClr val="black"/>
                </a:solidFill>
                <a:effectLst/>
                <a:uLnTx/>
                <a:uFillTx/>
                <a:latin typeface="Calibri"/>
                <a:ea typeface="+mn-ea"/>
                <a:cs typeface="+mn-cs"/>
              </a:rPr>
              <a:t>Frage</a:t>
            </a:r>
            <a:r>
              <a:rPr kumimoji="0" lang="fr-FR" sz="1400" b="0" i="0" u="none" strike="noStrike" kern="1200" cap="none" spc="0" normalizeH="0" baseline="0" noProof="0" dirty="0">
                <a:ln>
                  <a:noFill/>
                </a:ln>
                <a:solidFill>
                  <a:prstClr val="black"/>
                </a:solidFill>
                <a:effectLst/>
                <a:uLnTx/>
                <a:uFillTx/>
                <a:latin typeface="Calibri"/>
                <a:ea typeface="+mn-ea"/>
                <a:cs typeface="+mn-cs"/>
              </a:rPr>
              <a:t> der </a:t>
            </a:r>
            <a:r>
              <a:rPr kumimoji="0" lang="fr-FR" sz="1400" b="0" i="0" u="none" strike="noStrike" kern="1200" cap="none" spc="0" normalizeH="0" baseline="0" noProof="0" dirty="0" err="1">
                <a:ln>
                  <a:noFill/>
                </a:ln>
                <a:solidFill>
                  <a:prstClr val="black"/>
                </a:solidFill>
                <a:effectLst/>
                <a:uLnTx/>
                <a:uFillTx/>
                <a:latin typeface="Calibri"/>
                <a:ea typeface="+mn-ea"/>
                <a:cs typeface="+mn-cs"/>
              </a:rPr>
              <a:t>Krankenversicherung</a:t>
            </a:r>
            <a:r>
              <a:rPr kumimoji="0" lang="fr-FR" sz="1400" b="0" i="0" u="none" strike="noStrike" kern="1200" cap="none" spc="0" normalizeH="0" baseline="0" noProof="0" dirty="0">
                <a:ln>
                  <a:noFill/>
                </a:ln>
                <a:solidFill>
                  <a:prstClr val="black"/>
                </a:solidFill>
                <a:effectLst/>
                <a:uLnTx/>
                <a:uFillTx/>
                <a:latin typeface="Calibri"/>
                <a:ea typeface="+mn-ea"/>
                <a:cs typeface="+mn-cs"/>
              </a:rPr>
              <a:t> </a:t>
            </a:r>
            <a:r>
              <a:rPr kumimoji="0" lang="fr-FR" sz="1400" b="0" i="0" u="none" strike="noStrike" kern="1200" cap="none" spc="0" normalizeH="0" baseline="0" noProof="0" dirty="0" err="1">
                <a:ln>
                  <a:noFill/>
                </a:ln>
                <a:solidFill>
                  <a:prstClr val="black"/>
                </a:solidFill>
                <a:effectLst/>
                <a:uLnTx/>
                <a:uFillTx/>
                <a:latin typeface="Calibri"/>
                <a:ea typeface="+mn-ea"/>
                <a:cs typeface="+mn-cs"/>
              </a:rPr>
              <a:t>über</a:t>
            </a:r>
            <a:r>
              <a:rPr kumimoji="0" lang="fr-FR" sz="1400" b="0" i="0" u="none" strike="noStrike" kern="1200" cap="none" spc="0" normalizeH="0" baseline="0" noProof="0" dirty="0">
                <a:ln>
                  <a:noFill/>
                </a:ln>
                <a:solidFill>
                  <a:prstClr val="black"/>
                </a:solidFill>
                <a:effectLst/>
                <a:uLnTx/>
                <a:uFillTx/>
                <a:latin typeface="Calibri"/>
                <a:ea typeface="+mn-ea"/>
                <a:cs typeface="+mn-cs"/>
              </a:rPr>
              <a:t> die </a:t>
            </a:r>
            <a:r>
              <a:rPr kumimoji="0" lang="fr-FR" sz="1400" b="0" i="0" u="none" strike="noStrike" kern="1200" cap="none" spc="0" normalizeH="0" baseline="0" noProof="0" dirty="0" err="1">
                <a:ln>
                  <a:noFill/>
                </a:ln>
                <a:solidFill>
                  <a:prstClr val="black"/>
                </a:solidFill>
                <a:effectLst/>
                <a:uLnTx/>
                <a:uFillTx/>
                <a:latin typeface="Calibri"/>
                <a:ea typeface="+mn-ea"/>
                <a:cs typeface="+mn-cs"/>
              </a:rPr>
              <a:t>Grenze</a:t>
            </a:r>
            <a:r>
              <a:rPr kumimoji="0" lang="fr-FR" sz="1400" b="0" i="0" u="none" strike="noStrike" kern="1200" cap="none" spc="0" normalizeH="0" baseline="0" noProof="0" dirty="0">
                <a:ln>
                  <a:noFill/>
                </a:ln>
                <a:solidFill>
                  <a:prstClr val="black"/>
                </a:solidFill>
                <a:effectLst/>
                <a:uLnTx/>
                <a:uFillTx/>
                <a:latin typeface="Calibri"/>
                <a:ea typeface="+mn-ea"/>
                <a:cs typeface="+mn-cs"/>
              </a:rPr>
              <a:t> </a:t>
            </a:r>
            <a:r>
              <a:rPr kumimoji="0" lang="fr-FR" sz="1400" b="0" i="0" u="none" strike="noStrike" kern="1200" cap="none" spc="0" normalizeH="0" baseline="0" noProof="0" dirty="0" err="1">
                <a:ln>
                  <a:noFill/>
                </a:ln>
                <a:solidFill>
                  <a:prstClr val="black"/>
                </a:solidFill>
                <a:effectLst/>
                <a:uLnTx/>
                <a:uFillTx/>
                <a:latin typeface="Calibri"/>
                <a:ea typeface="+mn-ea"/>
                <a:cs typeface="+mn-cs"/>
              </a:rPr>
              <a:t>ausgestaltet</a:t>
            </a:r>
            <a:r>
              <a:rPr kumimoji="0" lang="fr-FR" sz="1400" b="0" i="0" u="none" strike="noStrike" kern="1200" cap="none" spc="0" normalizeH="0" baseline="0" noProof="0" dirty="0">
                <a:ln>
                  <a:noFill/>
                </a:ln>
                <a:solidFill>
                  <a:prstClr val="black"/>
                </a:solidFill>
                <a:effectLst/>
                <a:uLnTx/>
                <a:uFillTx/>
                <a:latin typeface="Calibri"/>
                <a:ea typeface="+mn-ea"/>
                <a:cs typeface="+mn-cs"/>
              </a:rPr>
              <a:t> </a:t>
            </a:r>
            <a:r>
              <a:rPr kumimoji="0" lang="fr-FR" sz="1400" b="0" i="0" u="none" strike="noStrike" kern="1200" cap="none" spc="0" normalizeH="0" baseline="0" noProof="0" dirty="0" err="1">
                <a:ln>
                  <a:noFill/>
                </a:ln>
                <a:solidFill>
                  <a:prstClr val="black"/>
                </a:solidFill>
                <a:effectLst/>
                <a:uLnTx/>
                <a:uFillTx/>
                <a:latin typeface="Calibri"/>
                <a:ea typeface="+mn-ea"/>
                <a:cs typeface="+mn-cs"/>
              </a:rPr>
              <a:t>werden</a:t>
            </a:r>
            <a:r>
              <a:rPr kumimoji="0" lang="fr-FR" sz="1400" b="0" i="0" u="none" strike="noStrike" kern="1200" cap="none" spc="0" normalizeH="0" baseline="0" noProof="0" dirty="0">
                <a:ln>
                  <a:noFill/>
                </a:ln>
                <a:solidFill>
                  <a:prstClr val="black"/>
                </a:solidFill>
                <a:effectLst/>
                <a:uLnTx/>
                <a:uFillTx/>
                <a:latin typeface="Calibri"/>
                <a:ea typeface="+mn-ea"/>
                <a:cs typeface="+mn-cs"/>
              </a:rPr>
              <a:t>..?</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400" b="0" i="0" u="none" strike="noStrike" kern="1200" cap="none" spc="0" normalizeH="0" baseline="0" noProof="0" dirty="0">
                <a:ln>
                  <a:noFill/>
                </a:ln>
                <a:solidFill>
                  <a:prstClr val="white"/>
                </a:solidFill>
                <a:effectLst/>
                <a:uLnTx/>
                <a:uFillTx/>
                <a:latin typeface="Calibri"/>
                <a:ea typeface="+mn-ea"/>
                <a:cs typeface="+mn-cs"/>
              </a:rPr>
              <a:t>La Grande Région ne pourrait-elle pas être développée comme une région modèle en Europe dans la question de l'assurance maladie transfrontalière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400" b="0" i="0" u="none" strike="noStrike" kern="1200" cap="none" spc="0" normalizeH="0" baseline="0" noProof="0" dirty="0">
              <a:ln>
                <a:noFill/>
              </a:ln>
              <a:solidFill>
                <a:prstClr val="white"/>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400" b="0" i="0" u="none" strike="noStrike" kern="1200" cap="none" spc="0" normalizeH="0" baseline="0" noProof="0" dirty="0">
              <a:ln>
                <a:noFill/>
              </a:ln>
              <a:solidFill>
                <a:prstClr val="white"/>
              </a:solidFill>
              <a:effectLst/>
              <a:uLnTx/>
              <a:uFillTx/>
              <a:latin typeface="Calibri"/>
              <a:ea typeface="+mn-ea"/>
              <a:cs typeface="+mn-cs"/>
            </a:endParaRPr>
          </a:p>
        </p:txBody>
      </p:sp>
      <p:sp>
        <p:nvSpPr>
          <p:cNvPr id="8" name="Textplatzhalter 5">
            <a:extLst>
              <a:ext uri="{FF2B5EF4-FFF2-40B4-BE49-F238E27FC236}">
                <a16:creationId xmlns:a16="http://schemas.microsoft.com/office/drawing/2014/main" id="{57DAE970-75E5-4B07-B3C5-0BFE1AC12AF8}"/>
              </a:ext>
            </a:extLst>
          </p:cNvPr>
          <p:cNvSpPr txBox="1">
            <a:spLocks/>
          </p:cNvSpPr>
          <p:nvPr/>
        </p:nvSpPr>
        <p:spPr>
          <a:xfrm>
            <a:off x="0" y="5013176"/>
            <a:ext cx="4762501" cy="1236429"/>
          </a:xfrm>
          <a:prstGeom prst="rect">
            <a:avLst/>
          </a:prstGeom>
          <a:ln>
            <a:noFill/>
          </a:ln>
        </p:spPr>
        <p:txBody>
          <a:bodyPr vert="horz" wrap="square" lIns="91440" tIns="45720" rIns="91440" bIns="45720" rtlCol="0">
            <a:spAutoFit/>
          </a:bodyPr>
          <a:lstStyle>
            <a:lvl1pPr marL="504000" indent="0" algn="l" defTabSz="914400" rtl="0" eaLnBrk="1" latinLnBrk="0" hangingPunct="1">
              <a:lnSpc>
                <a:spcPts val="2020"/>
              </a:lnSpc>
              <a:spcBef>
                <a:spcPct val="20000"/>
              </a:spcBef>
              <a:buFont typeface="Arial" panose="020B0604020202020204" pitchFamily="34" charset="0"/>
              <a:buNone/>
              <a:defRPr sz="1500" b="0" i="0" kern="1200" baseline="0">
                <a:ln>
                  <a:noFill/>
                </a:ln>
                <a:solidFill>
                  <a:schemeClr val="bg1"/>
                </a:solidFill>
                <a:latin typeface="Arial"/>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de-DE" dirty="0"/>
              <a:t>28.04.2022</a:t>
            </a:r>
          </a:p>
          <a:p>
            <a:r>
              <a:rPr lang="de-DE" dirty="0">
                <a:solidFill>
                  <a:schemeClr val="tx1"/>
                </a:solidFill>
              </a:rPr>
              <a:t>Workshop: </a:t>
            </a:r>
          </a:p>
          <a:p>
            <a:r>
              <a:rPr lang="de-DE" dirty="0">
                <a:solidFill>
                  <a:schemeClr val="tx1"/>
                </a:solidFill>
              </a:rPr>
              <a:t>Vorbereitung auf die Zeit nach der Pandemie</a:t>
            </a:r>
          </a:p>
          <a:p>
            <a:r>
              <a:rPr lang="fr-FR" dirty="0"/>
              <a:t>Construire l’après-crise sanitaire </a:t>
            </a:r>
            <a:endParaRPr lang="de-DE" dirty="0"/>
          </a:p>
        </p:txBody>
      </p:sp>
    </p:spTree>
    <p:extLst>
      <p:ext uri="{BB962C8B-B14F-4D97-AF65-F5344CB8AC3E}">
        <p14:creationId xmlns:p14="http://schemas.microsoft.com/office/powerpoint/2010/main" val="1908781390"/>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
                                            <p:txEl>
                                              <p:pRg st="3" end="3"/>
                                            </p:txEl>
                                          </p:spTgt>
                                        </p:tgtEl>
                                        <p:attrNameLst>
                                          <p:attrName>style.visibility</p:attrName>
                                        </p:attrNameLst>
                                      </p:cBhvr>
                                      <p:to>
                                        <p:strVal val="visible"/>
                                      </p:to>
                                    </p:set>
                                    <p:anim calcmode="lin" valueType="num">
                                      <p:cBhvr>
                                        <p:cTn id="7" dur="500" decel="50000" fill="hold">
                                          <p:stCondLst>
                                            <p:cond delay="0"/>
                                          </p:stCondLst>
                                        </p:cTn>
                                        <p:tgtEl>
                                          <p:spTgt spid="2">
                                            <p:txEl>
                                              <p:pRg st="3" end="3"/>
                                            </p:txEl>
                                          </p:spTgt>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xEl>
                                              <p:pRg st="3" end="3"/>
                                            </p:txEl>
                                          </p:spTgt>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xEl>
                                              <p:pRg st="3" end="3"/>
                                            </p:txEl>
                                          </p:spTgt>
                                        </p:tgtEl>
                                        <p:attrNameLst>
                                          <p:attrName>ppt_w</p:attrName>
                                        </p:attrNameLst>
                                      </p:cBhvr>
                                      <p:tavLst>
                                        <p:tav tm="0">
                                          <p:val>
                                            <p:strVal val="#ppt_w*.05"/>
                                          </p:val>
                                        </p:tav>
                                        <p:tav tm="100000">
                                          <p:val>
                                            <p:strVal val="#ppt_w"/>
                                          </p:val>
                                        </p:tav>
                                      </p:tavLst>
                                    </p:anim>
                                    <p:anim calcmode="lin" valueType="num">
                                      <p:cBhvr>
                                        <p:cTn id="10" dur="1000" fill="hold"/>
                                        <p:tgtEl>
                                          <p:spTgt spid="2">
                                            <p:txEl>
                                              <p:pRg st="3" end="3"/>
                                            </p:txEl>
                                          </p:spTgt>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xEl>
                                              <p:pRg st="3" end="3"/>
                                            </p:txEl>
                                          </p:spTgt>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xEl>
                                              <p:pRg st="3" end="3"/>
                                            </p:txEl>
                                          </p:spTgt>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xEl>
                                              <p:pRg st="3" end="3"/>
                                            </p:txEl>
                                          </p:spTgt>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xEl>
                                              <p:pRg st="3" end="3"/>
                                            </p:txEl>
                                          </p:spTgt>
                                        </p:tgtEl>
                                      </p:cBhvr>
                                    </p:animEffect>
                                  </p:childTnLst>
                                </p:cTn>
                              </p:par>
                              <p:par>
                                <p:cTn id="15" presetID="25" presetClass="entr" presetSubtype="0" fill="hold" grpId="0" nodeType="with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 calcmode="lin" valueType="num">
                                      <p:cBhvr>
                                        <p:cTn id="17" dur="500" decel="50000" fill="hold">
                                          <p:stCondLst>
                                            <p:cond delay="0"/>
                                          </p:stCondLst>
                                        </p:cTn>
                                        <p:tgtEl>
                                          <p:spTgt spid="2">
                                            <p:txEl>
                                              <p:pRg st="4" end="4"/>
                                            </p:txEl>
                                          </p:spTgt>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2">
                                            <p:txEl>
                                              <p:pRg st="4" end="4"/>
                                            </p:txEl>
                                          </p:spTgt>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2">
                                            <p:txEl>
                                              <p:pRg st="4" end="4"/>
                                            </p:txEl>
                                          </p:spTgt>
                                        </p:tgtEl>
                                        <p:attrNameLst>
                                          <p:attrName>ppt_w</p:attrName>
                                        </p:attrNameLst>
                                      </p:cBhvr>
                                      <p:tavLst>
                                        <p:tav tm="0">
                                          <p:val>
                                            <p:strVal val="#ppt_w*.05"/>
                                          </p:val>
                                        </p:tav>
                                        <p:tav tm="100000">
                                          <p:val>
                                            <p:strVal val="#ppt_w"/>
                                          </p:val>
                                        </p:tav>
                                      </p:tavLst>
                                    </p:anim>
                                    <p:anim calcmode="lin" valueType="num">
                                      <p:cBhvr>
                                        <p:cTn id="20" dur="1000" fill="hold"/>
                                        <p:tgtEl>
                                          <p:spTgt spid="2">
                                            <p:txEl>
                                              <p:pRg st="4" end="4"/>
                                            </p:txEl>
                                          </p:spTgt>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2">
                                            <p:txEl>
                                              <p:pRg st="4" end="4"/>
                                            </p:txEl>
                                          </p:spTgt>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2">
                                            <p:txEl>
                                              <p:pRg st="4" end="4"/>
                                            </p:txEl>
                                          </p:spTgt>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2">
                                            <p:txEl>
                                              <p:pRg st="4" end="4"/>
                                            </p:txEl>
                                          </p:spTgt>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2">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25" presetClass="entr" presetSubtype="0" fill="hold" grpId="0" nodeType="clickEffect">
                                  <p:stCondLst>
                                    <p:cond delay="0"/>
                                  </p:stCondLst>
                                  <p:childTnLst>
                                    <p:set>
                                      <p:cBhvr>
                                        <p:cTn id="28" dur="1" fill="hold">
                                          <p:stCondLst>
                                            <p:cond delay="0"/>
                                          </p:stCondLst>
                                        </p:cTn>
                                        <p:tgtEl>
                                          <p:spTgt spid="2">
                                            <p:txEl>
                                              <p:pRg st="6" end="6"/>
                                            </p:txEl>
                                          </p:spTgt>
                                        </p:tgtEl>
                                        <p:attrNameLst>
                                          <p:attrName>style.visibility</p:attrName>
                                        </p:attrNameLst>
                                      </p:cBhvr>
                                      <p:to>
                                        <p:strVal val="visible"/>
                                      </p:to>
                                    </p:set>
                                    <p:anim calcmode="lin" valueType="num">
                                      <p:cBhvr>
                                        <p:cTn id="29" dur="500" decel="50000" fill="hold">
                                          <p:stCondLst>
                                            <p:cond delay="0"/>
                                          </p:stCondLst>
                                        </p:cTn>
                                        <p:tgtEl>
                                          <p:spTgt spid="2">
                                            <p:txEl>
                                              <p:pRg st="6" end="6"/>
                                            </p:txEl>
                                          </p:spTgt>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2">
                                            <p:txEl>
                                              <p:pRg st="6" end="6"/>
                                            </p:txEl>
                                          </p:spTgt>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2">
                                            <p:txEl>
                                              <p:pRg st="6" end="6"/>
                                            </p:txEl>
                                          </p:spTgt>
                                        </p:tgtEl>
                                        <p:attrNameLst>
                                          <p:attrName>ppt_w</p:attrName>
                                        </p:attrNameLst>
                                      </p:cBhvr>
                                      <p:tavLst>
                                        <p:tav tm="0">
                                          <p:val>
                                            <p:strVal val="#ppt_w*.05"/>
                                          </p:val>
                                        </p:tav>
                                        <p:tav tm="100000">
                                          <p:val>
                                            <p:strVal val="#ppt_w"/>
                                          </p:val>
                                        </p:tav>
                                      </p:tavLst>
                                    </p:anim>
                                    <p:anim calcmode="lin" valueType="num">
                                      <p:cBhvr>
                                        <p:cTn id="32" dur="1000" fill="hold"/>
                                        <p:tgtEl>
                                          <p:spTgt spid="2">
                                            <p:txEl>
                                              <p:pRg st="6" end="6"/>
                                            </p:txEl>
                                          </p:spTgt>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2">
                                            <p:txEl>
                                              <p:pRg st="6" end="6"/>
                                            </p:txEl>
                                          </p:spTgt>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2">
                                            <p:txEl>
                                              <p:pRg st="6" end="6"/>
                                            </p:txEl>
                                          </p:spTgt>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2">
                                            <p:txEl>
                                              <p:pRg st="6" end="6"/>
                                            </p:txEl>
                                          </p:spTgt>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2">
                                            <p:txEl>
                                              <p:pRg st="6" end="6"/>
                                            </p:txEl>
                                          </p:spTgt>
                                        </p:tgtEl>
                                      </p:cBhvr>
                                    </p:animEffect>
                                  </p:childTnLst>
                                </p:cTn>
                              </p:par>
                              <p:par>
                                <p:cTn id="37" presetID="25" presetClass="entr" presetSubtype="0" fill="hold" grpId="0" nodeType="withEffect">
                                  <p:stCondLst>
                                    <p:cond delay="0"/>
                                  </p:stCondLst>
                                  <p:childTnLst>
                                    <p:set>
                                      <p:cBhvr>
                                        <p:cTn id="38" dur="1" fill="hold">
                                          <p:stCondLst>
                                            <p:cond delay="0"/>
                                          </p:stCondLst>
                                        </p:cTn>
                                        <p:tgtEl>
                                          <p:spTgt spid="2">
                                            <p:txEl>
                                              <p:pRg st="7" end="7"/>
                                            </p:txEl>
                                          </p:spTgt>
                                        </p:tgtEl>
                                        <p:attrNameLst>
                                          <p:attrName>style.visibility</p:attrName>
                                        </p:attrNameLst>
                                      </p:cBhvr>
                                      <p:to>
                                        <p:strVal val="visible"/>
                                      </p:to>
                                    </p:set>
                                    <p:anim calcmode="lin" valueType="num">
                                      <p:cBhvr>
                                        <p:cTn id="39" dur="500" decel="50000" fill="hold">
                                          <p:stCondLst>
                                            <p:cond delay="0"/>
                                          </p:stCondLst>
                                        </p:cTn>
                                        <p:tgtEl>
                                          <p:spTgt spid="2">
                                            <p:txEl>
                                              <p:pRg st="7" end="7"/>
                                            </p:txEl>
                                          </p:spTgt>
                                        </p:tgtEl>
                                        <p:attrNameLst>
                                          <p:attrName>style.rotation</p:attrName>
                                        </p:attrNameLst>
                                      </p:cBhvr>
                                      <p:tavLst>
                                        <p:tav tm="0">
                                          <p:val>
                                            <p:fltVal val="-90"/>
                                          </p:val>
                                        </p:tav>
                                        <p:tav tm="100000">
                                          <p:val>
                                            <p:fltVal val="0"/>
                                          </p:val>
                                        </p:tav>
                                      </p:tavLst>
                                    </p:anim>
                                    <p:anim calcmode="lin" valueType="num">
                                      <p:cBhvr>
                                        <p:cTn id="40" dur="500" decel="50000" fill="hold">
                                          <p:stCondLst>
                                            <p:cond delay="0"/>
                                          </p:stCondLst>
                                        </p:cTn>
                                        <p:tgtEl>
                                          <p:spTgt spid="2">
                                            <p:txEl>
                                              <p:pRg st="7" end="7"/>
                                            </p:txEl>
                                          </p:spTgt>
                                        </p:tgtEl>
                                        <p:attrNameLst>
                                          <p:attrName>ppt_w</p:attrName>
                                        </p:attrNameLst>
                                      </p:cBhvr>
                                      <p:tavLst>
                                        <p:tav tm="0">
                                          <p:val>
                                            <p:strVal val="#ppt_w"/>
                                          </p:val>
                                        </p:tav>
                                        <p:tav tm="100000">
                                          <p:val>
                                            <p:strVal val="#ppt_w*.05"/>
                                          </p:val>
                                        </p:tav>
                                      </p:tavLst>
                                    </p:anim>
                                    <p:anim calcmode="lin" valueType="num">
                                      <p:cBhvr>
                                        <p:cTn id="41" dur="500" accel="50000" fill="hold">
                                          <p:stCondLst>
                                            <p:cond delay="500"/>
                                          </p:stCondLst>
                                        </p:cTn>
                                        <p:tgtEl>
                                          <p:spTgt spid="2">
                                            <p:txEl>
                                              <p:pRg st="7" end="7"/>
                                            </p:txEl>
                                          </p:spTgt>
                                        </p:tgtEl>
                                        <p:attrNameLst>
                                          <p:attrName>ppt_w</p:attrName>
                                        </p:attrNameLst>
                                      </p:cBhvr>
                                      <p:tavLst>
                                        <p:tav tm="0">
                                          <p:val>
                                            <p:strVal val="#ppt_w*.05"/>
                                          </p:val>
                                        </p:tav>
                                        <p:tav tm="100000">
                                          <p:val>
                                            <p:strVal val="#ppt_w"/>
                                          </p:val>
                                        </p:tav>
                                      </p:tavLst>
                                    </p:anim>
                                    <p:anim calcmode="lin" valueType="num">
                                      <p:cBhvr>
                                        <p:cTn id="42" dur="1000" fill="hold"/>
                                        <p:tgtEl>
                                          <p:spTgt spid="2">
                                            <p:txEl>
                                              <p:pRg st="7" end="7"/>
                                            </p:txEl>
                                          </p:spTgt>
                                        </p:tgtEl>
                                        <p:attrNameLst>
                                          <p:attrName>ppt_h</p:attrName>
                                        </p:attrNameLst>
                                      </p:cBhvr>
                                      <p:tavLst>
                                        <p:tav tm="0">
                                          <p:val>
                                            <p:strVal val="#ppt_h"/>
                                          </p:val>
                                        </p:tav>
                                        <p:tav tm="100000">
                                          <p:val>
                                            <p:strVal val="#ppt_h"/>
                                          </p:val>
                                        </p:tav>
                                      </p:tavLst>
                                    </p:anim>
                                    <p:anim calcmode="lin" valueType="num">
                                      <p:cBhvr>
                                        <p:cTn id="43" dur="500" decel="50000" fill="hold">
                                          <p:stCondLst>
                                            <p:cond delay="0"/>
                                          </p:stCondLst>
                                        </p:cTn>
                                        <p:tgtEl>
                                          <p:spTgt spid="2">
                                            <p:txEl>
                                              <p:pRg st="7" end="7"/>
                                            </p:txEl>
                                          </p:spTgt>
                                        </p:tgtEl>
                                        <p:attrNameLst>
                                          <p:attrName>ppt_x</p:attrName>
                                        </p:attrNameLst>
                                      </p:cBhvr>
                                      <p:tavLst>
                                        <p:tav tm="0">
                                          <p:val>
                                            <p:strVal val="#ppt_x+.4"/>
                                          </p:val>
                                        </p:tav>
                                        <p:tav tm="100000">
                                          <p:val>
                                            <p:strVal val="#ppt_x"/>
                                          </p:val>
                                        </p:tav>
                                      </p:tavLst>
                                    </p:anim>
                                    <p:anim calcmode="lin" valueType="num">
                                      <p:cBhvr>
                                        <p:cTn id="44" dur="500" decel="50000" fill="hold">
                                          <p:stCondLst>
                                            <p:cond delay="0"/>
                                          </p:stCondLst>
                                        </p:cTn>
                                        <p:tgtEl>
                                          <p:spTgt spid="2">
                                            <p:txEl>
                                              <p:pRg st="7" end="7"/>
                                            </p:txEl>
                                          </p:spTgt>
                                        </p:tgtEl>
                                        <p:attrNameLst>
                                          <p:attrName>ppt_y</p:attrName>
                                        </p:attrNameLst>
                                      </p:cBhvr>
                                      <p:tavLst>
                                        <p:tav tm="0">
                                          <p:val>
                                            <p:strVal val="#ppt_y-.2"/>
                                          </p:val>
                                        </p:tav>
                                        <p:tav tm="100000">
                                          <p:val>
                                            <p:strVal val="#ppt_y+.1"/>
                                          </p:val>
                                        </p:tav>
                                      </p:tavLst>
                                    </p:anim>
                                    <p:anim calcmode="lin" valueType="num">
                                      <p:cBhvr>
                                        <p:cTn id="45" dur="500" accel="50000" fill="hold">
                                          <p:stCondLst>
                                            <p:cond delay="500"/>
                                          </p:stCondLst>
                                        </p:cTn>
                                        <p:tgtEl>
                                          <p:spTgt spid="2">
                                            <p:txEl>
                                              <p:pRg st="7" end="7"/>
                                            </p:txEl>
                                          </p:spTgt>
                                        </p:tgtEl>
                                        <p:attrNameLst>
                                          <p:attrName>ppt_y</p:attrName>
                                        </p:attrNameLst>
                                      </p:cBhvr>
                                      <p:tavLst>
                                        <p:tav tm="0">
                                          <p:val>
                                            <p:strVal val="#ppt_y+.1"/>
                                          </p:val>
                                        </p:tav>
                                        <p:tav tm="100000">
                                          <p:val>
                                            <p:strVal val="#ppt_y"/>
                                          </p:val>
                                        </p:tav>
                                      </p:tavLst>
                                    </p:anim>
                                    <p:animEffect transition="in" filter="fade">
                                      <p:cBhvr>
                                        <p:cTn id="46" dur="1000" decel="50000">
                                          <p:stCondLst>
                                            <p:cond delay="0"/>
                                          </p:stCondLst>
                                        </p:cTn>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bldLvl="2"/>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C32D941C-9ED5-45CA-9468-8B6116801938}"/>
              </a:ext>
            </a:extLst>
          </p:cNvPr>
          <p:cNvSpPr txBox="1"/>
          <p:nvPr/>
        </p:nvSpPr>
        <p:spPr>
          <a:xfrm>
            <a:off x="107504" y="2354203"/>
            <a:ext cx="8784976" cy="4503797"/>
          </a:xfrm>
          <a:prstGeom prst="rect">
            <a:avLst/>
          </a:prstGeom>
          <a:noFill/>
        </p:spPr>
        <p:txBody>
          <a:bodyPr wrap="square">
            <a:spAutoFit/>
          </a:bodyPr>
          <a:lstStyle/>
          <a:p>
            <a:pPr algn="just">
              <a:lnSpc>
                <a:spcPct val="107000"/>
              </a:lnSpc>
              <a:spcAft>
                <a:spcPts val="800"/>
              </a:spcAft>
            </a:pPr>
            <a:r>
              <a:rPr lang="de-DE" sz="1100" dirty="0">
                <a:effectLst/>
                <a:latin typeface="Calibri" panose="020F0502020204030204" pitchFamily="34" charset="0"/>
                <a:ea typeface="Calibri" panose="020F0502020204030204" pitchFamily="34" charset="0"/>
                <a:cs typeface="Times New Roman" panose="02020603050405020304" pitchFamily="18" charset="0"/>
              </a:rPr>
              <a:t>Im Bereich der grenzüberschreitenden Gesundheitszusammenarbeit hat die Großregion durch den ZOAST </a:t>
            </a:r>
            <a:r>
              <a:rPr lang="de-DE" sz="1100" dirty="0" err="1">
                <a:effectLst/>
                <a:latin typeface="Calibri" panose="020F0502020204030204" pitchFamily="34" charset="0"/>
                <a:ea typeface="Calibri" panose="020F0502020204030204" pitchFamily="34" charset="0"/>
                <a:cs typeface="Times New Roman" panose="02020603050405020304" pitchFamily="18" charset="0"/>
              </a:rPr>
              <a:t>Luxlor</a:t>
            </a:r>
            <a:r>
              <a:rPr lang="de-DE" sz="1100" dirty="0">
                <a:effectLst/>
                <a:latin typeface="Calibri" panose="020F0502020204030204" pitchFamily="34" charset="0"/>
                <a:ea typeface="Calibri" panose="020F0502020204030204" pitchFamily="34" charset="0"/>
                <a:cs typeface="Times New Roman" panose="02020603050405020304" pitchFamily="18" charset="0"/>
              </a:rPr>
              <a:t> zwischen Südbelgien und Nordfrankreich und das </a:t>
            </a:r>
            <a:r>
              <a:rPr lang="de-DE" sz="1100" dirty="0" err="1">
                <a:effectLst/>
                <a:latin typeface="Calibri" panose="020F0502020204030204" pitchFamily="34" charset="0"/>
                <a:ea typeface="Calibri" panose="020F0502020204030204" pitchFamily="34" charset="0"/>
                <a:cs typeface="Times New Roman" panose="02020603050405020304" pitchFamily="18" charset="0"/>
              </a:rPr>
              <a:t>Kardiologieabkommen</a:t>
            </a:r>
            <a:r>
              <a:rPr lang="de-DE" sz="1100" dirty="0">
                <a:effectLst/>
                <a:latin typeface="Calibri" panose="020F0502020204030204" pitchFamily="34" charset="0"/>
                <a:ea typeface="Calibri" panose="020F0502020204030204" pitchFamily="34" charset="0"/>
                <a:cs typeface="Times New Roman" panose="02020603050405020304" pitchFamily="18" charset="0"/>
              </a:rPr>
              <a:t> </a:t>
            </a:r>
            <a:r>
              <a:rPr lang="de-DE" sz="1100" dirty="0" err="1">
                <a:effectLst/>
                <a:latin typeface="Calibri" panose="020F0502020204030204" pitchFamily="34" charset="0"/>
                <a:ea typeface="Calibri" panose="020F0502020204030204" pitchFamily="34" charset="0"/>
                <a:cs typeface="Times New Roman" panose="02020603050405020304" pitchFamily="18" charset="0"/>
              </a:rPr>
              <a:t>Forbach-Volklingen</a:t>
            </a:r>
            <a:r>
              <a:rPr lang="de-DE" sz="1100" dirty="0">
                <a:effectLst/>
                <a:latin typeface="Calibri" panose="020F0502020204030204" pitchFamily="34" charset="0"/>
                <a:ea typeface="Calibri" panose="020F0502020204030204" pitchFamily="34" charset="0"/>
                <a:cs typeface="Times New Roman" panose="02020603050405020304" pitchFamily="18" charset="0"/>
              </a:rPr>
              <a:t> sowie im Bereich der dringenden medizinischen Hilfe durch das französisch-belgisch-lothringische Abkommen, das den SMURs beiderseits der Grenze den Grenzübertritt gestattet, um die Zeit der freien medizinischen Intervalle zu verkürzen, beispielhafte Initiativen entwickelt.</a:t>
            </a:r>
          </a:p>
          <a:p>
            <a:pPr algn="just">
              <a:lnSpc>
                <a:spcPct val="107000"/>
              </a:lnSpc>
              <a:spcAft>
                <a:spcPts val="800"/>
              </a:spcAft>
            </a:pPr>
            <a:r>
              <a:rPr lang="de-DE" sz="1100" dirty="0">
                <a:effectLst/>
                <a:latin typeface="Calibri" panose="020F0502020204030204" pitchFamily="34" charset="0"/>
                <a:ea typeface="Calibri" panose="020F0502020204030204" pitchFamily="34" charset="0"/>
                <a:cs typeface="Times New Roman" panose="02020603050405020304" pitchFamily="18" charset="0"/>
              </a:rPr>
              <a:t>Angesichts dieser Trümpfe und seiner Kooperationserfahrungen fordert der WSAGR, in der Großregion ein Modell der grenzüberschreitenden europäischen Gesundheitszusammenarbeit für die verschiedenen Bevölkerungsgruppen zu initiieren, indem die Freizügigkeit der Patienten ohne administrative oder finanzielle Hindernisse eingeführt wird.  </a:t>
            </a:r>
          </a:p>
          <a:p>
            <a:pPr algn="just">
              <a:lnSpc>
                <a:spcPct val="107000"/>
              </a:lnSpc>
              <a:spcAft>
                <a:spcPts val="800"/>
              </a:spcAft>
            </a:pPr>
            <a:r>
              <a:rPr lang="de-DE" sz="1100" dirty="0">
                <a:effectLst/>
                <a:latin typeface="Calibri" panose="020F0502020204030204" pitchFamily="34" charset="0"/>
                <a:ea typeface="Calibri" panose="020F0502020204030204" pitchFamily="34" charset="0"/>
                <a:cs typeface="Times New Roman" panose="02020603050405020304" pitchFamily="18" charset="0"/>
              </a:rPr>
              <a:t>Dies ermöglicht es den Versicherten der Großregion, sich ohne vorherige ärztliche Genehmigung an einen Angehörigen eines Gesundheitsberufs und/oder an eine in der Großregion niedergelassene Krankenhauseinrichtung zu wenden, um einen Arzt zu konsultieren und eine Versorgung zum Tarif des Landes zu erhalten, in dem die Leistungen erbracht werden.  </a:t>
            </a:r>
          </a:p>
          <a:p>
            <a:pPr algn="just">
              <a:lnSpc>
                <a:spcPct val="107000"/>
              </a:lnSpc>
              <a:spcAft>
                <a:spcPts val="800"/>
              </a:spcAft>
            </a:pPr>
            <a:r>
              <a:rPr lang="de-DE" sz="1100" dirty="0">
                <a:effectLst/>
                <a:latin typeface="Calibri" panose="020F0502020204030204" pitchFamily="34" charset="0"/>
                <a:ea typeface="Calibri" panose="020F0502020204030204" pitchFamily="34" charset="0"/>
                <a:cs typeface="Times New Roman" panose="02020603050405020304" pitchFamily="18" charset="0"/>
              </a:rPr>
              <a:t>Die Sozialversicherungssysteme des Landes, dem der mobile Patient angehört, werden für die finanzielle Deckung der Versorgung zuständig sein.  </a:t>
            </a:r>
          </a:p>
          <a:p>
            <a:pPr algn="just">
              <a:lnSpc>
                <a:spcPct val="107000"/>
              </a:lnSpc>
              <a:spcAft>
                <a:spcPts val="800"/>
              </a:spcAft>
            </a:pPr>
            <a:r>
              <a:rPr lang="de-DE" sz="1100" dirty="0">
                <a:effectLst/>
                <a:latin typeface="Calibri" panose="020F0502020204030204" pitchFamily="34" charset="0"/>
                <a:ea typeface="Calibri" panose="020F0502020204030204" pitchFamily="34" charset="0"/>
                <a:cs typeface="Times New Roman" panose="02020603050405020304" pitchFamily="18" charset="0"/>
              </a:rPr>
              <a:t>Die Europäische Krankenversicherungskarte "EHIC" soll zunächst dazu dienen, Patienten mit den Versorgungsstrukturen und Sozialversicherungsorganen der Großregion zu identifizieren.</a:t>
            </a:r>
          </a:p>
          <a:p>
            <a:pPr algn="just">
              <a:lnSpc>
                <a:spcPct val="107000"/>
              </a:lnSpc>
              <a:spcAft>
                <a:spcPts val="800"/>
              </a:spcAft>
            </a:pPr>
            <a:r>
              <a:rPr lang="de-DE" sz="1100" dirty="0">
                <a:effectLst/>
                <a:latin typeface="Calibri" panose="020F0502020204030204" pitchFamily="34" charset="0"/>
                <a:ea typeface="Calibri" panose="020F0502020204030204" pitchFamily="34" charset="0"/>
                <a:cs typeface="Times New Roman" panose="02020603050405020304" pitchFamily="18" charset="0"/>
              </a:rPr>
              <a:t>Um die Transparenz der Versorgungssysteme und die Anwendung dieser Patientenfreizügigkeit zu gewährleisten, wird von den Gesundheitsbehörden und Sozialversicherungsorganen der verschiedenen Regionen der Großregion ein vertieftes Informationssystem entwickelt, um Patienten und Angehörigen der Gesundheitsberufe alle nützlichen und notwendigen Informationen zur Verfügung zu stellen.</a:t>
            </a:r>
          </a:p>
          <a:p>
            <a:pPr algn="just">
              <a:lnSpc>
                <a:spcPct val="107000"/>
              </a:lnSpc>
              <a:spcAft>
                <a:spcPts val="800"/>
              </a:spcAft>
            </a:pPr>
            <a:r>
              <a:rPr lang="de-DE" sz="1100" dirty="0">
                <a:effectLst/>
                <a:latin typeface="Calibri" panose="020F0502020204030204" pitchFamily="34" charset="0"/>
                <a:ea typeface="Calibri" panose="020F0502020204030204" pitchFamily="34" charset="0"/>
                <a:cs typeface="Times New Roman" panose="02020603050405020304" pitchFamily="18" charset="0"/>
              </a:rPr>
              <a:t>Parallel zu dem oben genannten Vorschlag ist der WSAGR der Ansicht, dass es angesichts der beispiellosen Gesundheitskrise, die die Mitgliedstaaten soeben erlebt haben, auch sinnvoll und notwendig ist, Überlegungen über eine andere Methode zur Finanzierung der Kosten für die grenzüberschreitende Versorgung in Krisensituationen einzuleiten, um einen schnelleren Regulierungsmechanismus zu entwickeln, der für Notfallsituationen geeignet ist, beispielsweise durch die Schaffung eines speziellen europäischen Fonds. Die WSAGR setzt sich entschlossen für sozialen Fortschritt und Innovation ein, und der vorliegende jüngste Vorschlag fällt in diesen Rahmen.</a:t>
            </a:r>
          </a:p>
        </p:txBody>
      </p:sp>
      <p:sp>
        <p:nvSpPr>
          <p:cNvPr id="2" name="Textfeld 1">
            <a:extLst>
              <a:ext uri="{FF2B5EF4-FFF2-40B4-BE49-F238E27FC236}">
                <a16:creationId xmlns:a16="http://schemas.microsoft.com/office/drawing/2014/main" id="{3CBF8A4F-6183-423A-97A8-1AAF3F57DD66}"/>
              </a:ext>
            </a:extLst>
          </p:cNvPr>
          <p:cNvSpPr txBox="1"/>
          <p:nvPr/>
        </p:nvSpPr>
        <p:spPr>
          <a:xfrm>
            <a:off x="140044" y="150715"/>
            <a:ext cx="6336704" cy="2203488"/>
          </a:xfrm>
          <a:prstGeom prst="rect">
            <a:avLst/>
          </a:prstGeom>
          <a:noFill/>
        </p:spPr>
        <p:txBody>
          <a:bodyPr wrap="square" rtlCol="0">
            <a:spAutoFit/>
          </a:bodyPr>
          <a:lstStyle/>
          <a:p>
            <a:pPr marL="899160" marR="0" lvl="0" indent="449580" algn="just" defTabSz="914400" rtl="0" eaLnBrk="1" fontAlgn="auto" latinLnBrk="0" hangingPunct="1">
              <a:lnSpc>
                <a:spcPct val="107000"/>
              </a:lnSpc>
              <a:spcBef>
                <a:spcPts val="0"/>
              </a:spcBef>
              <a:spcAft>
                <a:spcPts val="800"/>
              </a:spcAft>
              <a:buClrTx/>
              <a:buSzTx/>
              <a:buFontTx/>
              <a:buNone/>
              <a:tabLst/>
              <a:defRPr/>
            </a:pPr>
            <a:r>
              <a:rPr kumimoji="0" lang="de-DE" sz="1100" b="1" i="0" u="none" strike="noStrike" kern="1200" cap="none" spc="0" normalizeH="0" baseline="0" noProof="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PATIENTENMOBILITÄT IN DER GROßREGION</a:t>
            </a:r>
            <a:endParaRPr kumimoji="0" lang="de-DE" sz="1100" b="0" i="0" u="none" strike="noStrike" kern="1200" cap="none" spc="0" normalizeH="0" baseline="0" noProof="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899160" marR="0" lvl="0" indent="449580" algn="just" defTabSz="914400" rtl="0" eaLnBrk="1" fontAlgn="auto" latinLnBrk="0" hangingPunct="1">
              <a:lnSpc>
                <a:spcPct val="107000"/>
              </a:lnSpc>
              <a:spcBef>
                <a:spcPts val="0"/>
              </a:spcBef>
              <a:spcAft>
                <a:spcPts val="800"/>
              </a:spcAft>
              <a:buClrTx/>
              <a:buSzTx/>
              <a:buFontTx/>
              <a:buNone/>
              <a:tabLst/>
              <a:defRPr/>
            </a:pPr>
            <a:r>
              <a:rPr kumimoji="0" lang="de-DE" sz="1100" b="0" i="0" u="none" strike="noStrike" kern="1200" cap="none" spc="0" normalizeH="0" baseline="0" noProof="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	Beschluss WSAGR 16.06.2020</a:t>
            </a:r>
          </a:p>
          <a:p>
            <a:pPr marL="0" marR="0" lvl="0" indent="0" algn="just" defTabSz="914400" rtl="0" eaLnBrk="1" fontAlgn="auto" latinLnBrk="0" hangingPunct="1">
              <a:lnSpc>
                <a:spcPct val="107000"/>
              </a:lnSpc>
              <a:spcBef>
                <a:spcPts val="0"/>
              </a:spcBef>
              <a:spcAft>
                <a:spcPts val="800"/>
              </a:spcAft>
              <a:buClrTx/>
              <a:buSzTx/>
              <a:buFontTx/>
              <a:buNone/>
              <a:tabLst/>
              <a:defRPr/>
            </a:pPr>
            <a:r>
              <a:rPr kumimoji="0" lang="de-DE" sz="1100" b="0" i="0" u="none" strike="noStrike" kern="1200" cap="none" spc="0" normalizeH="0" baseline="0" noProof="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Die im Herzen der EU gelegene Großregion, die sich aus sechs Regionen aus vier verschiedenen Mitgliedstaaten zusammensetzt, in denen drei Landessprachen gesprochen werden, von denen zwei besonders wichtig sind, und die über dynamische und dauerhafte institutionelle Strukturen verfügt, ist unter den Euregios diejenige mit der größten Einwohnerzahl.</a:t>
            </a:r>
          </a:p>
          <a:p>
            <a:pPr marL="0" marR="0" lvl="0" indent="0" algn="just" defTabSz="914400" rtl="0" eaLnBrk="1" fontAlgn="auto" latinLnBrk="0" hangingPunct="1">
              <a:lnSpc>
                <a:spcPct val="107000"/>
              </a:lnSpc>
              <a:spcBef>
                <a:spcPts val="0"/>
              </a:spcBef>
              <a:spcAft>
                <a:spcPts val="800"/>
              </a:spcAft>
              <a:buClrTx/>
              <a:buSzTx/>
              <a:buFontTx/>
              <a:buNone/>
              <a:tabLst/>
              <a:defRPr/>
            </a:pPr>
            <a:r>
              <a:rPr kumimoji="0" lang="de-DE" sz="1100" b="0" i="0" u="none" strike="noStrike" kern="1200" cap="none" spc="0" normalizeH="0" baseline="0" noProof="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Während der Krise der Coronavirus-Epidemie zeichnete sich die Großregion durch eine grenzüberschreitende Solidarität aus, die es ermöglichte, rund hundert französische Patienten in deutsche und französische Krankenhäuser zu verlegen und zu versorgen, um die Überlastung der überlasteten französischen Gesundheitseinrichtungen zu beheben. </a:t>
            </a:r>
            <a:endParaRPr kumimoji="0" lang="de-DE" sz="11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57249284"/>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feld 6">
            <a:extLst>
              <a:ext uri="{FF2B5EF4-FFF2-40B4-BE49-F238E27FC236}">
                <a16:creationId xmlns:a16="http://schemas.microsoft.com/office/drawing/2014/main" id="{4A785D68-3AD2-449B-B888-51EAE8444AD4}"/>
              </a:ext>
            </a:extLst>
          </p:cNvPr>
          <p:cNvSpPr txBox="1"/>
          <p:nvPr/>
        </p:nvSpPr>
        <p:spPr>
          <a:xfrm>
            <a:off x="235069" y="2420888"/>
            <a:ext cx="8640959" cy="4503797"/>
          </a:xfrm>
          <a:prstGeom prst="rect">
            <a:avLst/>
          </a:prstGeom>
          <a:noFill/>
        </p:spPr>
        <p:txBody>
          <a:bodyPr wrap="square">
            <a:spAutoFit/>
          </a:bodyPr>
          <a:lstStyle/>
          <a:p>
            <a:pPr>
              <a:lnSpc>
                <a:spcPct val="107000"/>
              </a:lnSpc>
              <a:spcAft>
                <a:spcPts val="800"/>
              </a:spcAft>
            </a:pPr>
            <a:r>
              <a:rPr lang="fr-FR"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Dans le domaine de la coopération sanitaire transfrontalière, la Grande Région a développé des initiatives exemplaires à travers la ZOAST </a:t>
            </a:r>
            <a:r>
              <a:rPr lang="fr-FR" sz="1100" dirty="0" err="1">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Luxlor</a:t>
            </a:r>
            <a:r>
              <a:rPr lang="fr-FR"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entre le sud de la Belgique et le nord de la France et la convention de cardiologie Forbach-Volklingen, ainsi qu’au niveau de l’aide médicale urgente avec la convention franco-belge lorraine, autorisant les SMUR des deux versants frontaliers à traverser la frontière pour réduire le temps d’intervalle médical libre.</a:t>
            </a:r>
            <a:endParaRPr lang="de-DE"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FR"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Compte tenu de ces atouts et de ses expériences de coopération, le CESGR </a:t>
            </a:r>
            <a:r>
              <a:rPr lang="fr-FR" sz="11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demande d’initier au sein de la Grande Région un modèle de coopération sanitaire transfrontalière européen pour les différentes composantes de sa population en instaurant une </a:t>
            </a:r>
            <a:r>
              <a:rPr lang="fr-FR" sz="1100" b="1" u="sng"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libre circulation</a:t>
            </a:r>
            <a:r>
              <a:rPr lang="fr-FR" sz="11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des patients sans obstacle administratif ni financier.  </a:t>
            </a:r>
            <a:endParaRPr lang="de-DE"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FR"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Celle-ci permettra aux assurés sociaux de la Grande Région de se rendre, sans autorisation médicale préalable, chez un professionnel de santé et/ou dans un établissement hospitalier implanté dans la Grande Région pour consulter un praticien et recevoir des soins au tarif du pays où les prestations sont dispensées.  </a:t>
            </a:r>
            <a:endParaRPr lang="de-DE"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FR" sz="11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La prise en charge financière des soins incombera aux systèmes de sécurité sociale du pays d’affiliation du patient mobile</a:t>
            </a:r>
            <a:r>
              <a:rPr lang="fr-FR"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a:t>
            </a:r>
            <a:endParaRPr lang="de-DE"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FR"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La carte européenne d’assurance maladie « CEAM » sera utilisée, dans un premier temps, pour procéder à l’identification des patients auprès des structures de soins et des organismes de sécurité sociale de la Grande Région.</a:t>
            </a:r>
            <a:endParaRPr lang="de-DE"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FR"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Pour assurer une transparence des systèmes de soins et l’application de cette libre circulation des patients, un </a:t>
            </a:r>
            <a:r>
              <a:rPr lang="fr-FR" sz="11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système d’information approfondi</a:t>
            </a:r>
            <a:r>
              <a:rPr lang="fr-FR"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sera développé par les autorités sanitaires et les organismes de sécurité sociale des différentes régions de la Grande Région pour offrir aux patients et aux professionnels de santé toutes les informations utiles et nécessaires.</a:t>
            </a:r>
            <a:endParaRPr lang="de-DE"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fr-FR"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En parallèle avec la proposition qui précède, le CESGR estime qu’à la lumière de la crise sanitaire sans précédent que les pays membres viennent de connaître, il est, en outre, utile et nécessaire d’initier une réflexion sur un autre mode de financement des coûts des soins transfrontaliers en situation de crise, pour développer un dispositif de régulation plus rapide et en adéquation avec les situations d’urgence, comme par exemple au travers de la </a:t>
            </a:r>
            <a:r>
              <a:rPr lang="fr-FR" sz="11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création d’un fonds européen</a:t>
            </a:r>
            <a:r>
              <a:rPr lang="fr-FR"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rPr>
              <a:t> dédié. Le CESGR s’inscrit résolument dans une dynamique de progrès social et l’innovation et cette dernière proposition se situe dans ce cadre.</a:t>
            </a:r>
            <a:endParaRPr lang="de-DE" sz="11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 name="Textfeld 1">
            <a:extLst>
              <a:ext uri="{FF2B5EF4-FFF2-40B4-BE49-F238E27FC236}">
                <a16:creationId xmlns:a16="http://schemas.microsoft.com/office/drawing/2014/main" id="{499EC5D9-91D9-4EF2-935C-EC93A6BF57D0}"/>
              </a:ext>
            </a:extLst>
          </p:cNvPr>
          <p:cNvSpPr txBox="1"/>
          <p:nvPr/>
        </p:nvSpPr>
        <p:spPr>
          <a:xfrm>
            <a:off x="267972" y="398540"/>
            <a:ext cx="6264696" cy="2022348"/>
          </a:xfrm>
          <a:prstGeom prst="rect">
            <a:avLst/>
          </a:prstGeom>
          <a:noFill/>
        </p:spPr>
        <p:txBody>
          <a:bodyPr wrap="square" rtlCol="0">
            <a:spAutoFit/>
          </a:bodyPr>
          <a:lstStyle/>
          <a:p>
            <a:pPr marL="899160" marR="0" lvl="0" indent="449580" algn="l" defTabSz="914400" rtl="0" eaLnBrk="1" fontAlgn="auto" latinLnBrk="0" hangingPunct="1">
              <a:lnSpc>
                <a:spcPct val="107000"/>
              </a:lnSpc>
              <a:spcBef>
                <a:spcPts val="0"/>
              </a:spcBef>
              <a:spcAft>
                <a:spcPts val="800"/>
              </a:spcAft>
              <a:buClrTx/>
              <a:buSzTx/>
              <a:buFontTx/>
              <a:buNone/>
              <a:tabLst/>
              <a:defRPr/>
            </a:pPr>
            <a:r>
              <a:rPr kumimoji="0" lang="fr-FR" sz="1100" b="1" i="0" u="none" strike="noStrike" kern="1200" cap="none" spc="0" normalizeH="0" baseline="0" noProof="0" dirty="0">
                <a:ln>
                  <a:noFill/>
                </a:ln>
                <a:solidFill>
                  <a:schemeClr val="bg1"/>
                </a:solidFill>
                <a:effectLst/>
                <a:uLnTx/>
                <a:uFillTx/>
                <a:latin typeface="Calibri" panose="020F0502020204030204" pitchFamily="34" charset="0"/>
                <a:ea typeface="Calibri" panose="020F0502020204030204" pitchFamily="34" charset="0"/>
                <a:cs typeface="Times New Roman" panose="02020603050405020304" pitchFamily="18" charset="0"/>
              </a:rPr>
              <a:t>MOBILITÉ DES PATIENTS DANS LA GRANDE REGION</a:t>
            </a:r>
            <a:endParaRPr kumimoji="0" lang="de-DE" sz="1100" b="0" i="0" u="none" strike="noStrike" kern="1200" cap="none" spc="0" normalizeH="0" baseline="0" noProof="0" dirty="0">
              <a:ln>
                <a:noFill/>
              </a:ln>
              <a:solidFill>
                <a:schemeClr val="bg1"/>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1348740" marR="0" lvl="0" indent="449580" algn="l" defTabSz="914400" rtl="0" eaLnBrk="1" fontAlgn="auto" latinLnBrk="0" hangingPunct="1">
              <a:lnSpc>
                <a:spcPct val="107000"/>
              </a:lnSpc>
              <a:spcBef>
                <a:spcPts val="0"/>
              </a:spcBef>
              <a:spcAft>
                <a:spcPts val="800"/>
              </a:spcAft>
              <a:buClrTx/>
              <a:buSzTx/>
              <a:buFontTx/>
              <a:buNone/>
              <a:tabLst/>
              <a:defRPr/>
            </a:pPr>
            <a:r>
              <a:rPr kumimoji="0" lang="fr-FR" sz="1100" b="0" i="0" u="none" strike="noStrike" kern="1200" cap="none" spc="0" normalizeH="0" baseline="0" noProof="0" dirty="0">
                <a:ln>
                  <a:noFill/>
                </a:ln>
                <a:solidFill>
                  <a:schemeClr val="bg1"/>
                </a:solidFill>
                <a:effectLst/>
                <a:uLnTx/>
                <a:uFillTx/>
                <a:latin typeface="Calibri" panose="020F0502020204030204" pitchFamily="34" charset="0"/>
                <a:ea typeface="Calibri" panose="020F0502020204030204" pitchFamily="34" charset="0"/>
                <a:cs typeface="Times New Roman" panose="02020603050405020304" pitchFamily="18" charset="0"/>
              </a:rPr>
              <a:t>CESGR, 16 juin 2020 </a:t>
            </a:r>
            <a:endParaRPr kumimoji="0" lang="de-DE" sz="1100" b="0" i="0" u="none" strike="noStrike" kern="1200" cap="none" spc="0" normalizeH="0" baseline="0" noProof="0" dirty="0">
              <a:ln>
                <a:noFill/>
              </a:ln>
              <a:solidFill>
                <a:schemeClr val="bg1"/>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defTabSz="914400" rtl="0" eaLnBrk="1" fontAlgn="auto" latinLnBrk="0" hangingPunct="1">
              <a:lnSpc>
                <a:spcPct val="107000"/>
              </a:lnSpc>
              <a:spcBef>
                <a:spcPts val="0"/>
              </a:spcBef>
              <a:spcAft>
                <a:spcPts val="800"/>
              </a:spcAft>
              <a:buClrTx/>
              <a:buSzTx/>
              <a:buFontTx/>
              <a:buNone/>
              <a:tabLst/>
              <a:defRPr/>
            </a:pPr>
            <a:r>
              <a:rPr kumimoji="0" lang="fr-FR" sz="1100" b="0" i="0" u="none" strike="noStrike" kern="1200" cap="none" spc="0" normalizeH="0" baseline="0" noProof="0" dirty="0">
                <a:ln>
                  <a:noFill/>
                </a:ln>
                <a:solidFill>
                  <a:schemeClr val="bg1"/>
                </a:solidFill>
                <a:effectLst/>
                <a:uLnTx/>
                <a:uFillTx/>
                <a:latin typeface="Calibri" panose="020F0502020204030204" pitchFamily="34" charset="0"/>
                <a:ea typeface="Calibri" panose="020F0502020204030204" pitchFamily="34" charset="0"/>
                <a:cs typeface="Times New Roman" panose="02020603050405020304" pitchFamily="18" charset="0"/>
              </a:rPr>
              <a:t>Située au cœur de l’UE, la Grande Région, composée de six régions de quatre Etats membres distincts, </a:t>
            </a:r>
            <a:br>
              <a:rPr kumimoji="0" lang="fr-FR" sz="1100" b="0" i="0" u="none" strike="noStrike" kern="1200" cap="none" spc="0" normalizeH="0" baseline="0" noProof="0" dirty="0">
                <a:ln>
                  <a:noFill/>
                </a:ln>
                <a:solidFill>
                  <a:schemeClr val="bg1"/>
                </a:solidFill>
                <a:effectLst/>
                <a:uLnTx/>
                <a:uFillTx/>
                <a:latin typeface="Calibri" panose="020F0502020204030204" pitchFamily="34" charset="0"/>
                <a:ea typeface="Calibri" panose="020F0502020204030204" pitchFamily="34" charset="0"/>
                <a:cs typeface="Times New Roman" panose="02020603050405020304" pitchFamily="18" charset="0"/>
              </a:rPr>
            </a:br>
            <a:r>
              <a:rPr kumimoji="0" lang="fr-FR" sz="1100" b="0" i="0" u="none" strike="noStrike" kern="1200" cap="none" spc="0" normalizeH="0" baseline="0" noProof="0" dirty="0">
                <a:ln>
                  <a:noFill/>
                </a:ln>
                <a:solidFill>
                  <a:schemeClr val="bg1"/>
                </a:solidFill>
                <a:effectLst/>
                <a:uLnTx/>
                <a:uFillTx/>
                <a:latin typeface="Calibri" panose="020F0502020204030204" pitchFamily="34" charset="0"/>
                <a:ea typeface="Calibri" panose="020F0502020204030204" pitchFamily="34" charset="0"/>
                <a:cs typeface="Times New Roman" panose="02020603050405020304" pitchFamily="18" charset="0"/>
              </a:rPr>
              <a:t>où l’on parle trois langues nationales, dont deux particulièrement importantes, dotée de structures institutionnelles dynamiques et permanentes est parmi les </a:t>
            </a:r>
            <a:r>
              <a:rPr kumimoji="0" lang="fr-FR" sz="1100" b="0" i="0" u="none" strike="noStrike" kern="1200" cap="none" spc="0" normalizeH="0" baseline="0" noProof="0" dirty="0" err="1">
                <a:ln>
                  <a:noFill/>
                </a:ln>
                <a:solidFill>
                  <a:schemeClr val="bg1"/>
                </a:solidFill>
                <a:effectLst/>
                <a:uLnTx/>
                <a:uFillTx/>
                <a:latin typeface="Calibri" panose="020F0502020204030204" pitchFamily="34" charset="0"/>
                <a:ea typeface="Calibri" panose="020F0502020204030204" pitchFamily="34" charset="0"/>
                <a:cs typeface="Times New Roman" panose="02020603050405020304" pitchFamily="18" charset="0"/>
              </a:rPr>
              <a:t>Euregios</a:t>
            </a:r>
            <a:r>
              <a:rPr kumimoji="0" lang="fr-FR" sz="1100" b="0" i="0" u="none" strike="noStrike" kern="1200" cap="none" spc="0" normalizeH="0" baseline="0" noProof="0" dirty="0">
                <a:ln>
                  <a:noFill/>
                </a:ln>
                <a:solidFill>
                  <a:schemeClr val="bg1"/>
                </a:solidFill>
                <a:effectLst/>
                <a:uLnTx/>
                <a:uFillTx/>
                <a:latin typeface="Calibri" panose="020F0502020204030204" pitchFamily="34" charset="0"/>
                <a:ea typeface="Calibri" panose="020F0502020204030204" pitchFamily="34" charset="0"/>
                <a:cs typeface="Times New Roman" panose="02020603050405020304" pitchFamily="18" charset="0"/>
              </a:rPr>
              <a:t> celle qui compte le plus grand nombre d’habitants.</a:t>
            </a:r>
            <a:endParaRPr kumimoji="0" lang="de-DE" sz="1100" b="0" i="0" u="none" strike="noStrike" kern="1200" cap="none" spc="0" normalizeH="0" baseline="0" noProof="0" dirty="0">
              <a:ln>
                <a:noFill/>
              </a:ln>
              <a:solidFill>
                <a:schemeClr val="bg1"/>
              </a:solidFill>
              <a:effectLst/>
              <a:uLnTx/>
              <a:uFillTx/>
              <a:latin typeface="Calibri" panose="020F0502020204030204" pitchFamily="34" charset="0"/>
              <a:ea typeface="Calibri" panose="020F0502020204030204" pitchFamily="34" charset="0"/>
              <a:cs typeface="Times New Roman" panose="02020603050405020304" pitchFamily="18" charset="0"/>
            </a:endParaRPr>
          </a:p>
          <a:p>
            <a:pPr marL="0" marR="0" lvl="0" indent="0" defTabSz="914400" rtl="0" eaLnBrk="1" fontAlgn="auto" latinLnBrk="0" hangingPunct="1">
              <a:lnSpc>
                <a:spcPct val="107000"/>
              </a:lnSpc>
              <a:spcBef>
                <a:spcPts val="0"/>
              </a:spcBef>
              <a:spcAft>
                <a:spcPts val="800"/>
              </a:spcAft>
              <a:buClrTx/>
              <a:buSzTx/>
              <a:buFontTx/>
              <a:buNone/>
              <a:tabLst/>
              <a:defRPr/>
            </a:pPr>
            <a:r>
              <a:rPr kumimoji="0" lang="fr-FR" sz="1100" b="0" i="0" u="none" strike="noStrike" kern="1200" cap="none" spc="0" normalizeH="0" baseline="0" noProof="0" dirty="0">
                <a:ln>
                  <a:noFill/>
                </a:ln>
                <a:solidFill>
                  <a:schemeClr val="bg1"/>
                </a:solidFill>
                <a:effectLst/>
                <a:uLnTx/>
                <a:uFillTx/>
                <a:latin typeface="Calibri" panose="020F0502020204030204" pitchFamily="34" charset="0"/>
                <a:ea typeface="Calibri" panose="020F0502020204030204" pitchFamily="34" charset="0"/>
                <a:cs typeface="Times New Roman" panose="02020603050405020304" pitchFamily="18" charset="0"/>
              </a:rPr>
              <a:t>Durant la crise épidémique du coronavirus, la Grande Région s’est distinguée par une solidarité transfrontalière qui a permis le transfert et la prise en charge d’une centaine de patients français dans des hôpitaux allemands et français pour désengorger les établissements de soins français saturés. </a:t>
            </a:r>
            <a:endParaRPr kumimoji="0" lang="de-DE" sz="1100" b="0" i="0" u="none" strike="noStrike" kern="1200" cap="none" spc="0" normalizeH="0" baseline="0" noProof="0" dirty="0">
              <a:ln>
                <a:noFill/>
              </a:ln>
              <a:solidFill>
                <a:schemeClr val="bg1"/>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27024661"/>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4"/>
          </p:nvPr>
        </p:nvSpPr>
        <p:spPr>
          <a:xfrm>
            <a:off x="683568" y="2348880"/>
            <a:ext cx="7272808" cy="1656184"/>
          </a:xfrm>
        </p:spPr>
        <p:txBody>
          <a:bodyPr/>
          <a:lstStyle/>
          <a:p>
            <a:r>
              <a:rPr lang="de-DE" dirty="0">
                <a:solidFill>
                  <a:schemeClr val="tx1"/>
                </a:solidFill>
              </a:rPr>
              <a:t>Danke für Ihre Aufmerksamkeit</a:t>
            </a:r>
          </a:p>
          <a:p>
            <a:endParaRPr lang="fr-FR" dirty="0"/>
          </a:p>
          <a:p>
            <a:r>
              <a:rPr lang="fr-FR" dirty="0"/>
              <a:t>Je vous remercie de votre attention</a:t>
            </a:r>
            <a:endParaRPr lang="de-DE"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16217" y="5517232"/>
            <a:ext cx="2160240" cy="8774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0282668"/>
      </p:ext>
    </p:extLst>
  </p:cSld>
  <p:clrMapOvr>
    <a:masterClrMapping/>
  </p:clrMapOvr>
  <mc:AlternateContent xmlns:mc="http://schemas.openxmlformats.org/markup-compatibility/2006" xmlns:p14="http://schemas.microsoft.com/office/powerpoint/2010/main">
    <mc:Choice Requires="p14">
      <p:transition spd="slow" p14:dur="1200">
        <p14:flip dir="r"/>
      </p:transition>
    </mc:Choice>
    <mc:Fallback xmlns="">
      <p:transition spd="slow">
        <p:fade/>
      </p:transition>
    </mc:Fallback>
  </mc:AlternateContent>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1658</Words>
  <Application>Microsoft Office PowerPoint</Application>
  <PresentationFormat>Bildschirmpräsentation (4:3)</PresentationFormat>
  <Paragraphs>117</Paragraphs>
  <Slides>9</Slides>
  <Notes>0</Notes>
  <HiddenSlides>0</HiddenSlides>
  <MMClips>0</MMClips>
  <ScaleCrop>false</ScaleCrop>
  <HeadingPairs>
    <vt:vector size="6" baseType="variant">
      <vt:variant>
        <vt:lpstr>Verwendete Schriftarten</vt:lpstr>
      </vt:variant>
      <vt:variant>
        <vt:i4>2</vt:i4>
      </vt:variant>
      <vt:variant>
        <vt:lpstr>Design</vt:lpstr>
      </vt:variant>
      <vt:variant>
        <vt:i4>1</vt:i4>
      </vt:variant>
      <vt:variant>
        <vt:lpstr>Folientitel</vt:lpstr>
      </vt:variant>
      <vt:variant>
        <vt:i4>9</vt:i4>
      </vt:variant>
    </vt:vector>
  </HeadingPairs>
  <TitlesOfParts>
    <vt:vector size="12" baseType="lpstr">
      <vt:lpstr>Arial</vt:lpstr>
      <vt:lpstr>Calibri</vt:lpstr>
      <vt:lpstr>Larissa</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Arbeitskammer des Saarlandes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Ulrich, Egbert</dc:creator>
  <cp:lastModifiedBy>Ulrich, Egbert</cp:lastModifiedBy>
  <cp:revision>32</cp:revision>
  <cp:lastPrinted>2020-06-16T05:35:56Z</cp:lastPrinted>
  <dcterms:created xsi:type="dcterms:W3CDTF">2020-02-18T08:11:40Z</dcterms:created>
  <dcterms:modified xsi:type="dcterms:W3CDTF">2022-04-27T06:23:05Z</dcterms:modified>
</cp:coreProperties>
</file>